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60" r:id="rId7"/>
    <p:sldId id="279" r:id="rId8"/>
    <p:sldId id="266" r:id="rId9"/>
    <p:sldId id="265" r:id="rId10"/>
    <p:sldId id="274" r:id="rId11"/>
    <p:sldId id="275" r:id="rId12"/>
    <p:sldId id="276" r:id="rId13"/>
    <p:sldId id="277" r:id="rId14"/>
    <p:sldId id="261" r:id="rId15"/>
    <p:sldId id="262" r:id="rId16"/>
  </p:sldIdLst>
  <p:sldSz cx="9144000" cy="6858000" type="screen4x3"/>
  <p:notesSz cx="7010400" cy="92964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yne Nevraumont" initials="WN" lastIdx="1" clrIdx="0">
    <p:extLst>
      <p:ext uri="{19B8F6BF-5375-455C-9EA6-DF929625EA0E}">
        <p15:presenceInfo xmlns:p15="http://schemas.microsoft.com/office/powerpoint/2012/main" userId="S::wayne.nevraumont@mbll.ca::a72414ef-495f-4a3f-8d69-385a28dff7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738" y="86"/>
      </p:cViewPr>
      <p:guideLst>
        <p:guide orient="horz" pos="2160"/>
        <p:guide pos="2880"/>
        <p:guide pos="29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" userId="0ba09058-317a-427b-9082-05718aa504b9" providerId="ADAL" clId="{509FBD15-98EF-4AE8-A20C-C576175A44A1}"/>
    <pc:docChg chg="custSel modSld">
      <pc:chgData name="Adam" userId="0ba09058-317a-427b-9082-05718aa504b9" providerId="ADAL" clId="{509FBD15-98EF-4AE8-A20C-C576175A44A1}" dt="2021-07-08T16:29:37.917" v="72" actId="20577"/>
      <pc:docMkLst>
        <pc:docMk/>
      </pc:docMkLst>
      <pc:sldChg chg="modSp mod">
        <pc:chgData name="Adam" userId="0ba09058-317a-427b-9082-05718aa504b9" providerId="ADAL" clId="{509FBD15-98EF-4AE8-A20C-C576175A44A1}" dt="2021-07-08T16:29:37.917" v="72" actId="20577"/>
        <pc:sldMkLst>
          <pc:docMk/>
          <pc:sldMk cId="3474362274" sldId="262"/>
        </pc:sldMkLst>
        <pc:spChg chg="mod">
          <ac:chgData name="Adam" userId="0ba09058-317a-427b-9082-05718aa504b9" providerId="ADAL" clId="{509FBD15-98EF-4AE8-A20C-C576175A44A1}" dt="2021-07-08T16:29:37.917" v="72" actId="20577"/>
          <ac:spMkLst>
            <pc:docMk/>
            <pc:sldMk cId="3474362274" sldId="26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3AD2D-CDDC-436A-9B0A-D2F61454438C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FE48D-905E-42E8-AB8E-3E33C6305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1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2C30-0BC2-40E4-9FCD-EBC33099953E}" type="datetime1">
              <a:rPr lang="en-US" smtClean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2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B379-1FA4-44FA-B201-5DC0FBE4D21B}" type="datetime1">
              <a:rPr lang="en-US" smtClean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60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5731-A8E7-4BD9-899E-A78417C0A2A5}" type="datetime1">
              <a:rPr lang="en-US" smtClean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4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ED50-24D2-4B15-941B-2E51A10DCC78}" type="datetime1">
              <a:rPr lang="en-US" smtClean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86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C4F9-F626-4F2E-A203-75779B54BFA8}" type="datetime1">
              <a:rPr lang="en-US" smtClean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6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D2FA6-29C1-4469-A088-ABC301758B65}" type="datetime1">
              <a:rPr lang="en-US" smtClean="0"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2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174A0-C697-465A-BCB2-ACEE901CC8A4}" type="datetime1">
              <a:rPr lang="en-US" smtClean="0"/>
              <a:t>7/8/2021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9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2292-86B3-4CCA-AA9F-65C8F0C41098}" type="datetime1">
              <a:rPr lang="en-US" smtClean="0"/>
              <a:t>7/8/2021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51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C52-DE48-4048-9EDE-176216B1E9CE}" type="datetime1">
              <a:rPr lang="en-US" smtClean="0"/>
              <a:t>7/8/2021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91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DAD-D32A-4E6C-BC76-26E0D349268E}" type="datetime1">
              <a:rPr lang="en-US" smtClean="0"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4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9E21-736D-4DC4-A3F4-11C81B771147}" type="datetime1">
              <a:rPr lang="en-US" smtClean="0"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11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2442E-459A-421C-946A-401E3F333289}" type="datetime1">
              <a:rPr lang="en-US" smtClean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Example only! Content is fabricated and for guideline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B36EA-E5F7-42C4-9248-63FDE08FB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7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bllpartners.c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onausa.com/" TargetMode="External"/><Relationship Id="rId7" Type="http://schemas.openxmlformats.org/officeDocument/2006/relationships/hyperlink" Target="https://www.vancourier.com/living/craft-beer-trend-predictions-for-2019-1.23617982" TargetMode="External"/><Relationship Id="rId2" Type="http://schemas.openxmlformats.org/officeDocument/2006/relationships/hyperlink" Target="https://www.nielsen.com/us/en/insights/news/2018/sales-of-beer-wine-and-spirits-are-heating-up-for-summe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dustry.beercanada.com/statistics" TargetMode="External"/><Relationship Id="rId5" Type="http://schemas.openxmlformats.org/officeDocument/2006/relationships/hyperlink" Target="https://daily.sevenfifty.com/how-brewers-are-shifting-their-approach-to-summer-beers/" TargetMode="External"/><Relationship Id="rId4" Type="http://schemas.openxmlformats.org/officeDocument/2006/relationships/hyperlink" Target="https://www.budweiser.com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057400"/>
            <a:ext cx="6858000" cy="3200400"/>
          </a:xfrm>
        </p:spPr>
        <p:txBody>
          <a:bodyPr>
            <a:noAutofit/>
          </a:bodyPr>
          <a:lstStyle/>
          <a:p>
            <a:br>
              <a:rPr lang="en-US" sz="9600" dirty="0"/>
            </a:br>
            <a:br>
              <a:rPr lang="en-US" sz="9600" dirty="0"/>
            </a:br>
            <a:r>
              <a:rPr lang="en-US" sz="9600" dirty="0"/>
              <a:t>TITLE PAGE</a:t>
            </a:r>
            <a:br>
              <a:rPr lang="en-US" sz="9600" dirty="0"/>
            </a:br>
            <a:endParaRPr lang="en-US" sz="9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69FB-4B48-4180-87B6-F1171F1E1795}" type="datetime1">
              <a:rPr lang="en-US" smtClean="0"/>
              <a:t>7/8/2021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250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48361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Item Rank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7/8/2021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974882"/>
              </p:ext>
            </p:extLst>
          </p:nvPr>
        </p:nvGraphicFramePr>
        <p:xfrm>
          <a:off x="1066800" y="1288770"/>
          <a:ext cx="6553201" cy="5294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7934368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656812873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988050356"/>
                    </a:ext>
                  </a:extLst>
                </a:gridCol>
              </a:tblGrid>
              <a:tr h="45720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Item Share of</a:t>
                      </a:r>
                      <a:r>
                        <a:rPr lang="en-US" baseline="0" dirty="0"/>
                        <a:t> Brand 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(% of total $ sales)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Item Rank</a:t>
                      </a:r>
                      <a:r>
                        <a:rPr lang="en-US" baseline="0" dirty="0"/>
                        <a:t> within Brand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079000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35719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299517"/>
                  </a:ext>
                </a:extLst>
              </a:tr>
              <a:tr h="4156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52944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252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2010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213506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206030"/>
                  </a:ext>
                </a:extLst>
              </a:tr>
            </a:tbl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7C89A2-E9DE-4795-82B7-F11B41E1C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9523"/>
            <a:ext cx="7696200" cy="455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List items within your brand in descending order – highlight the proposed item.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299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39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Marketing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2062-9A82-40B1-9141-805BF5EB2F70}" type="datetime1">
              <a:rPr lang="en-US" smtClean="0"/>
              <a:t>7/8/2021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4313" y="1300240"/>
            <a:ext cx="8229600" cy="3424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/>
              <a:t>Include an itemized and detailed marketing plan, with timelines. </a:t>
            </a:r>
          </a:p>
          <a:p>
            <a:pPr algn="l"/>
            <a:r>
              <a:rPr lang="en-US" sz="2000" dirty="0"/>
              <a:t>Please consult the Marketing Program Guide for program information.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>
                <a:hlinkClick r:id="rId2"/>
              </a:rPr>
              <a:t>https://www.mbllpartners.ca</a:t>
            </a:r>
            <a:endParaRPr lang="en-US" sz="2000" dirty="0"/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3752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7468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Application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39812"/>
            <a:ext cx="8067675" cy="53165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400" dirty="0"/>
              <a:t>Only applications containing </a:t>
            </a:r>
            <a:r>
              <a:rPr lang="en-GB" sz="2400" b="1" dirty="0"/>
              <a:t>ALL</a:t>
            </a:r>
            <a:r>
              <a:rPr lang="en-GB" sz="2400" dirty="0"/>
              <a:t> components of this checklist will be considered. Applications missing information will be deemed incomplete, and will not be considered for listing.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GB" sz="2400" b="1" dirty="0"/>
              <a:t>Required</a:t>
            </a:r>
            <a:r>
              <a:rPr lang="en-GB" sz="2400" dirty="0"/>
              <a:t>: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100" dirty="0"/>
              <a:t>Product Presentation (template format to be followed)</a:t>
            </a:r>
            <a:endParaRPr lang="en-US" sz="17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100" dirty="0"/>
              <a:t>Supplier Information Form (excel format only, no PDF)</a:t>
            </a:r>
          </a:p>
          <a:p>
            <a:pPr lvl="2"/>
            <a:r>
              <a:rPr lang="en-US" sz="1600" dirty="0"/>
              <a:t>Including Letter of Authorization 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100" dirty="0"/>
              <a:t>Product Application Form (Most recent version only) </a:t>
            </a:r>
          </a:p>
          <a:p>
            <a:pPr lvl="2"/>
            <a:r>
              <a:rPr lang="en-US" sz="1600" dirty="0"/>
              <a:t>Completed forms must be submitted in excel format only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100" dirty="0"/>
              <a:t>2 Digital Color Images of the selling unit (either PDF or JPEG format only)</a:t>
            </a:r>
          </a:p>
          <a:p>
            <a:pPr lvl="2"/>
            <a:r>
              <a:rPr lang="en-US" sz="1600" dirty="0"/>
              <a:t>1 image for MBLL website (Bottle/can – 3” wide at 300 dpi</a:t>
            </a:r>
            <a:r>
              <a:rPr lang="en-US" sz="1400" dirty="0"/>
              <a:t> </a:t>
            </a:r>
            <a:r>
              <a:rPr lang="en-US" sz="1400" b="1" dirty="0"/>
              <a:t>or </a:t>
            </a:r>
            <a:r>
              <a:rPr lang="en-US" sz="1600" dirty="0"/>
              <a:t>Case/package – 5” wide at 300 dpi)</a:t>
            </a:r>
          </a:p>
          <a:p>
            <a:pPr lvl="2"/>
            <a:r>
              <a:rPr lang="en-US" sz="1600" dirty="0"/>
              <a:t>1 image of back/side label – clear enough to review all label details</a:t>
            </a:r>
          </a:p>
          <a:p>
            <a:pPr marL="685800" lvl="2" indent="0">
              <a:buNone/>
            </a:pPr>
            <a:r>
              <a:rPr lang="en-US" sz="1600" dirty="0"/>
              <a:t>Please note**File share transfers (E.g. We transfers) will not be accepted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900" dirty="0"/>
              <a:t>Review CSR Product Listing Guidelines prior </a:t>
            </a:r>
            <a:r>
              <a:rPr lang="en-US" sz="1900"/>
              <a:t>to submission</a:t>
            </a:r>
            <a:endParaRPr lang="en-US" sz="1900" dirty="0"/>
          </a:p>
          <a:p>
            <a:pPr marL="342900" lvl="1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2400" b="1" dirty="0"/>
              <a:t>Additional requirements if applicable:</a:t>
            </a:r>
            <a:endParaRPr lang="en-US" sz="2000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100" dirty="0"/>
              <a:t>Declaration of Origin (Imported products)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100" dirty="0"/>
              <a:t>Annual Declaration of Production (new suppliers claiming Micro status)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/>
              <a:t>Optional </a:t>
            </a:r>
            <a:r>
              <a:rPr lang="en-US" sz="2400" b="1" dirty="0"/>
              <a:t>Components</a:t>
            </a:r>
            <a:r>
              <a:rPr lang="en-GB" sz="2400" b="1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100" dirty="0"/>
              <a:t>Product sell sheet</a:t>
            </a:r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endParaRPr lang="en-US" sz="13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6565-D981-44D2-99F4-4225DC56F126}" type="datetime1">
              <a:rPr lang="en-US" smtClean="0"/>
              <a:t>7/8/2021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362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6378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Proposed Opportunity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3CA4-0D2E-415D-AA4E-C42BB77E02B9}" type="datetime1">
              <a:rPr lang="en-US" smtClean="0"/>
              <a:t>7/8/2021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736278"/>
              </p:ext>
            </p:extLst>
          </p:nvPr>
        </p:nvGraphicFramePr>
        <p:xfrm>
          <a:off x="533400" y="1534160"/>
          <a:ext cx="8077200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675052138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41762008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Product</a:t>
                      </a:r>
                      <a:r>
                        <a:rPr lang="en-US" sz="1600" baseline="0" dirty="0"/>
                        <a:t> Information*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59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5590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Supplier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3755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5694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Item 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0234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Selling Unit Size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7834533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Item Retail Price (MB)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4790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Selling Units per Case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2606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Ship Point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617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 Order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2918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Alcohol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55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Country of Origin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9738116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33400" y="6126102"/>
            <a:ext cx="17482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*All fields are mandatory</a:t>
            </a:r>
          </a:p>
        </p:txBody>
      </p:sp>
    </p:spTree>
    <p:extLst>
      <p:ext uri="{BB962C8B-B14F-4D97-AF65-F5344CB8AC3E}">
        <p14:creationId xmlns:p14="http://schemas.microsoft.com/office/powerpoint/2010/main" val="109701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Color Images of the Selling Unit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1"/>
            <a:ext cx="7886700" cy="48053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u="sng" dirty="0"/>
              <a:t>Insert Digital Images below</a:t>
            </a:r>
          </a:p>
          <a:p>
            <a:pPr marL="0" indent="0" algn="ctr">
              <a:buNone/>
            </a:pPr>
            <a:endParaRPr lang="en-US" sz="1200" u="sng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u="sng" dirty="0"/>
              <a:t>Selling Unit</a:t>
            </a:r>
            <a:r>
              <a:rPr lang="en-US" sz="2000" dirty="0"/>
              <a:t>			</a:t>
            </a:r>
            <a:r>
              <a:rPr lang="en-US" sz="2000" u="sng" dirty="0"/>
              <a:t>Side Label</a:t>
            </a:r>
            <a:r>
              <a:rPr lang="en-US" sz="2000" dirty="0"/>
              <a:t>			</a:t>
            </a:r>
            <a:r>
              <a:rPr lang="en-US" sz="2000" u="sng" dirty="0"/>
              <a:t>Back Label</a:t>
            </a:r>
          </a:p>
          <a:p>
            <a:pPr marL="342900" lvl="1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6AE97-21D1-4177-8BA8-E9E40470FA91}" type="datetime1">
              <a:rPr lang="en-US" smtClean="0"/>
              <a:t>7/8/2021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96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Product</a:t>
            </a:r>
            <a:r>
              <a:rPr lang="en-US" sz="4000" dirty="0"/>
              <a:t> </a:t>
            </a:r>
            <a:r>
              <a:rPr lang="en-US" sz="3600" b="1" dirty="0"/>
              <a:t>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1"/>
            <a:ext cx="7886700" cy="4805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Create a compelling reason for listing. 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r>
              <a:rPr lang="en-US" sz="2000" dirty="0"/>
              <a:t>Examples include:</a:t>
            </a:r>
          </a:p>
          <a:p>
            <a:pPr lvl="2"/>
            <a:r>
              <a:rPr lang="en-US" sz="1700" dirty="0"/>
              <a:t>Accolades/Awards</a:t>
            </a:r>
          </a:p>
          <a:p>
            <a:pPr lvl="2"/>
            <a:r>
              <a:rPr lang="en-US" sz="1700" dirty="0"/>
              <a:t>Design</a:t>
            </a:r>
          </a:p>
          <a:p>
            <a:pPr lvl="2"/>
            <a:r>
              <a:rPr lang="en-US" sz="1700" dirty="0"/>
              <a:t>Product Launch/Relaunch information</a:t>
            </a:r>
          </a:p>
          <a:p>
            <a:pPr lvl="2"/>
            <a:r>
              <a:rPr lang="en-US" sz="1700" dirty="0"/>
              <a:t>Packaging/Format/Size</a:t>
            </a:r>
          </a:p>
          <a:p>
            <a:pPr lvl="2"/>
            <a:r>
              <a:rPr lang="en-US" sz="1700" dirty="0"/>
              <a:t>Organic</a:t>
            </a:r>
          </a:p>
          <a:p>
            <a:pPr lvl="2"/>
            <a:r>
              <a:rPr lang="en-US" sz="1700" dirty="0"/>
              <a:t>FTC</a:t>
            </a:r>
          </a:p>
          <a:p>
            <a:pPr lvl="2"/>
            <a:r>
              <a:rPr lang="en-US" sz="1700" dirty="0"/>
              <a:t>Unique production methods</a:t>
            </a:r>
          </a:p>
          <a:p>
            <a:pPr lvl="2"/>
            <a:r>
              <a:rPr lang="en-US" sz="1700" dirty="0"/>
              <a:t>Quality Designation</a:t>
            </a:r>
          </a:p>
          <a:p>
            <a:pPr lvl="2"/>
            <a:r>
              <a:rPr lang="en-US" sz="1700" dirty="0"/>
              <a:t>Newsworthy information (publications, news articles, etc.)</a:t>
            </a:r>
          </a:p>
          <a:p>
            <a:pPr marL="3429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Note: This is your chance to sell your product! Maximum 3 slides.</a:t>
            </a:r>
          </a:p>
          <a:p>
            <a:pPr marL="342900" lvl="1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6AE97-21D1-4177-8BA8-E9E40470FA91}" type="datetime1">
              <a:rPr lang="en-US" smtClean="0"/>
              <a:t>7/8/2021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31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6425"/>
            <a:ext cx="7886700" cy="85812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Market Insights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55400" y="914400"/>
            <a:ext cx="7696200" cy="646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Please provide quantifiable information/data in support of the product you are submitting. Examples provided below.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51F2-60B9-4D4C-97FA-48AAD8D49811}" type="datetime1">
              <a:rPr lang="en-US" smtClean="0"/>
              <a:t>7/8/2021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209456"/>
              </p:ext>
            </p:extLst>
          </p:nvPr>
        </p:nvGraphicFramePr>
        <p:xfrm>
          <a:off x="855400" y="1600201"/>
          <a:ext cx="7353300" cy="4024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>
                  <a:extLst>
                    <a:ext uri="{9D8B030D-6E8A-4147-A177-3AD203B41FA5}">
                      <a16:colId xmlns:a16="http://schemas.microsoft.com/office/drawing/2014/main" val="861596922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452025221"/>
                    </a:ext>
                  </a:extLst>
                </a:gridCol>
              </a:tblGrid>
              <a:tr h="307057">
                <a:tc>
                  <a:txBody>
                    <a:bodyPr/>
                    <a:lstStyle/>
                    <a:p>
                      <a:r>
                        <a:rPr lang="en-US" dirty="0"/>
                        <a:t> Insights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Information</a:t>
                      </a:r>
                      <a:r>
                        <a:rPr lang="en-US" baseline="0" dirty="0"/>
                        <a:t> Source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7261232"/>
                  </a:ext>
                </a:extLst>
              </a:tr>
              <a:tr h="1521742">
                <a:tc>
                  <a:txBody>
                    <a:bodyPr/>
                    <a:lstStyle/>
                    <a:p>
                      <a:r>
                        <a:rPr lang="en-US" sz="1100" b="0" baseline="0" dirty="0">
                          <a:effectLst/>
                        </a:rPr>
                        <a:t>“according to </a:t>
                      </a:r>
                      <a:r>
                        <a:rPr lang="en-US" sz="1100" b="0" baseline="0" dirty="0">
                          <a:effectLst/>
                          <a:hlinkClick r:id="rId2"/>
                        </a:rPr>
                        <a:t>Nielsen</a:t>
                      </a:r>
                      <a:r>
                        <a:rPr lang="en-US" sz="1100" b="0" baseline="0" dirty="0">
                          <a:effectLst/>
                        </a:rPr>
                        <a:t>—breweries are debuting splashy summer brews that prominently feature fruit. They twin refreshment and broadly appealing, easily recognizable flavors.”</a:t>
                      </a:r>
                      <a:endParaRPr lang="en-US" sz="1100" baseline="0" dirty="0"/>
                    </a:p>
                    <a:p>
                      <a:r>
                        <a:rPr lang="en-US" sz="1100" b="0" baseline="0" dirty="0">
                          <a:effectLst/>
                        </a:rPr>
                        <a:t>“Summer beer’s most favored fruit is the lime, whether squeezed into a </a:t>
                      </a:r>
                      <a:r>
                        <a:rPr lang="en-US" sz="1100" b="0" baseline="0" dirty="0">
                          <a:effectLst/>
                          <a:hlinkClick r:id="rId3"/>
                        </a:rPr>
                        <a:t>Corona</a:t>
                      </a:r>
                      <a:r>
                        <a:rPr lang="en-US" sz="1100" b="0" baseline="0" dirty="0">
                          <a:effectLst/>
                        </a:rPr>
                        <a:t> or incorporated into </a:t>
                      </a:r>
                      <a:r>
                        <a:rPr lang="en-US" sz="1100" b="0" baseline="0" dirty="0">
                          <a:effectLst/>
                          <a:hlinkClick r:id="rId4"/>
                        </a:rPr>
                        <a:t>Bud</a:t>
                      </a:r>
                      <a:r>
                        <a:rPr lang="en-US" sz="1100" b="0" baseline="0" dirty="0">
                          <a:effectLst/>
                        </a:rPr>
                        <a:t> Light Lime. Increasingly, independent American breweries are releasing citrus-accented summertime lagers..”</a:t>
                      </a:r>
                      <a:endParaRPr lang="en-US" sz="11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aseline="0" dirty="0">
                          <a:hlinkClick r:id="rId5"/>
                        </a:rPr>
                        <a:t>https://daily.sevenfifty.com/how-brewers-are-shifting-their-approach-to-summer-beers/</a:t>
                      </a:r>
                      <a:endParaRPr lang="en-US" sz="1100" baseline="0" dirty="0"/>
                    </a:p>
                    <a:p>
                      <a:endParaRPr lang="en-US" sz="1100" baseline="0" dirty="0"/>
                    </a:p>
                    <a:p>
                      <a:r>
                        <a:rPr lang="en-US" sz="1100" b="1" i="1" baseline="0" dirty="0">
                          <a:effectLst/>
                        </a:rPr>
                        <a:t>Joshua M. Bernstein - </a:t>
                      </a:r>
                      <a:r>
                        <a:rPr lang="en-US" sz="1100" b="0" i="1" baseline="0" dirty="0">
                          <a:effectLst/>
                        </a:rPr>
                        <a:t>a beer, spirits, food, and travel journalist</a:t>
                      </a:r>
                      <a:endParaRPr lang="en-US" sz="11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734310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1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“In 2018, cans accounted for 62% of national beer sales, followed by bottles with 28% and kegs with 10%.  This is a sharp contrast from just five years ago, when bottles accounted for over 40% of total beer sales.”</a:t>
                      </a:r>
                      <a:endParaRPr lang="en-US" sz="11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aseline="0" dirty="0">
                          <a:hlinkClick r:id="rId6"/>
                        </a:rPr>
                        <a:t>https://industry.beercanada.com/statistics</a:t>
                      </a:r>
                      <a:endParaRPr lang="en-US" sz="11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995627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sz="11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Hazy beers and massive, juicy tropical flavours will continue to be popular, because they’re delicious, of course. This is one craft beer trend that’s not going away any time soon. </a:t>
                      </a:r>
                      <a:endParaRPr lang="en-US" sz="11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baseline="0" dirty="0">
                          <a:hlinkClick r:id="rId7"/>
                        </a:rPr>
                        <a:t>https://www.vancourier.com/living/craft-beer-trend-predictions-for-2019-1.23617982</a:t>
                      </a:r>
                      <a:endParaRPr lang="en-US" sz="11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807051"/>
                  </a:ext>
                </a:extLst>
              </a:tr>
              <a:tr h="519635">
                <a:tc>
                  <a:txBody>
                    <a:bodyPr/>
                    <a:lstStyle/>
                    <a:p>
                      <a:endParaRPr lang="en-US" sz="1100" baseline="0" dirty="0"/>
                    </a:p>
                    <a:p>
                      <a:endParaRPr lang="en-US" sz="11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4508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419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Brand Performance - Canada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D104-20D9-4B37-AA0F-6F624196260B}" type="datetime1">
              <a:rPr lang="en-US" smtClean="0"/>
              <a:t>7/8/2021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287044"/>
              </p:ext>
            </p:extLst>
          </p:nvPr>
        </p:nvGraphicFramePr>
        <p:xfrm>
          <a:off x="457200" y="907978"/>
          <a:ext cx="7848600" cy="4498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1447447266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62179679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7934368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56812873"/>
                    </a:ext>
                  </a:extLst>
                </a:gridCol>
              </a:tblGrid>
              <a:tr h="45720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</a:t>
                      </a:r>
                      <a:r>
                        <a:rPr lang="en-US" baseline="0" dirty="0"/>
                        <a:t>  </a:t>
                      </a:r>
                    </a:p>
                    <a:p>
                      <a:pPr algn="ctr"/>
                      <a:r>
                        <a:rPr lang="en-US" baseline="0" dirty="0"/>
                        <a:t>TY R12M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</a:t>
                      </a:r>
                    </a:p>
                    <a:p>
                      <a:pPr algn="ctr"/>
                      <a:r>
                        <a:rPr lang="en-US" dirty="0"/>
                        <a:t>LY R12M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 +/- %   </a:t>
                      </a:r>
                    </a:p>
                    <a:p>
                      <a:pPr algn="ctr"/>
                      <a:r>
                        <a:rPr lang="en-US" dirty="0"/>
                        <a:t>R12M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SASK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079000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ONT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QUE/PQ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35719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NOVA SCOTIA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299517"/>
                  </a:ext>
                </a:extLst>
              </a:tr>
              <a:tr h="415684">
                <a:tc>
                  <a:txBody>
                    <a:bodyPr/>
                    <a:lstStyle/>
                    <a:p>
                      <a:r>
                        <a:rPr lang="en-US" dirty="0"/>
                        <a:t>NEW BRUNSWICK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52944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P.E.I.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252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NFLD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2010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DFA0777-39EA-4209-A327-F912BBE08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284107"/>
              </p:ext>
            </p:extLst>
          </p:nvPr>
        </p:nvGraphicFramePr>
        <p:xfrm>
          <a:off x="457200" y="5475630"/>
          <a:ext cx="4572000" cy="812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val="22896775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41737899"/>
                    </a:ext>
                  </a:extLst>
                </a:gridCol>
              </a:tblGrid>
              <a:tr h="19959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*Sales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Volume Measure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691952"/>
                  </a:ext>
                </a:extLst>
              </a:tr>
              <a:tr h="19600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Refreshment Bev: cases (specify case size)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Spirits: 9L cases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203044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Beer: cases (specify case size)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Wine: $ Sales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415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69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Brand Performance - International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D104-20D9-4B37-AA0F-6F624196260B}" type="datetime1">
              <a:rPr lang="en-US" smtClean="0"/>
              <a:t>7/8/2021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803999"/>
              </p:ext>
            </p:extLst>
          </p:nvPr>
        </p:nvGraphicFramePr>
        <p:xfrm>
          <a:off x="457200" y="1066800"/>
          <a:ext cx="7848600" cy="2492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1447447266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62179679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7934368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56812873"/>
                    </a:ext>
                  </a:extLst>
                </a:gridCol>
              </a:tblGrid>
              <a:tr h="45720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</a:t>
                      </a:r>
                      <a:r>
                        <a:rPr lang="en-US" baseline="0" dirty="0"/>
                        <a:t>  </a:t>
                      </a:r>
                    </a:p>
                    <a:p>
                      <a:pPr algn="ctr"/>
                      <a:r>
                        <a:rPr lang="en-US" baseline="0" dirty="0"/>
                        <a:t>TY R12M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</a:t>
                      </a:r>
                    </a:p>
                    <a:p>
                      <a:pPr algn="ctr"/>
                      <a:r>
                        <a:rPr lang="en-US" dirty="0"/>
                        <a:t>LY R12M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 </a:t>
                      </a:r>
                    </a:p>
                    <a:p>
                      <a:pPr algn="ctr"/>
                      <a:r>
                        <a:rPr lang="en-US" dirty="0"/>
                        <a:t>+/- %  R12M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079000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C8158D-65D3-45EB-BF36-30E321774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73762"/>
              </p:ext>
            </p:extLst>
          </p:nvPr>
        </p:nvGraphicFramePr>
        <p:xfrm>
          <a:off x="453501" y="3558805"/>
          <a:ext cx="4572000" cy="812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val="22896775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41737899"/>
                    </a:ext>
                  </a:extLst>
                </a:gridCol>
              </a:tblGrid>
              <a:tr h="19959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*Sales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Volume Measure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691952"/>
                  </a:ext>
                </a:extLst>
              </a:tr>
              <a:tr h="19600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Refreshment Bev: cases (specify case size)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Spirits: 9L cases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203044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Beer: cases (specify case size)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Wine: $ Sales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415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441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48361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Item Performance - Canada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7/8/2021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308221"/>
              </p:ext>
            </p:extLst>
          </p:nvPr>
        </p:nvGraphicFramePr>
        <p:xfrm>
          <a:off x="533400" y="853526"/>
          <a:ext cx="7696200" cy="4704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144744726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80267335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62179679"/>
                    </a:ext>
                  </a:extLst>
                </a:gridCol>
                <a:gridCol w="1339285">
                  <a:extLst>
                    <a:ext uri="{9D8B030D-6E8A-4147-A177-3AD203B41FA5}">
                      <a16:colId xmlns:a16="http://schemas.microsoft.com/office/drawing/2014/main" val="1618635659"/>
                    </a:ext>
                  </a:extLst>
                </a:gridCol>
                <a:gridCol w="1556315">
                  <a:extLst>
                    <a:ext uri="{9D8B030D-6E8A-4147-A177-3AD203B41FA5}">
                      <a16:colId xmlns:a16="http://schemas.microsoft.com/office/drawing/2014/main" val="3793436801"/>
                    </a:ext>
                  </a:extLst>
                </a:gridCol>
              </a:tblGrid>
              <a:tr h="45720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 Retail Price</a:t>
                      </a:r>
                    </a:p>
                    <a:p>
                      <a:pPr algn="ctr"/>
                      <a:r>
                        <a:rPr lang="en-US" dirty="0"/>
                        <a:t>(excluding taxes &amp; deposit)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</a:t>
                      </a:r>
                      <a:r>
                        <a:rPr lang="en-US" baseline="0" dirty="0"/>
                        <a:t>  TY R12M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Sales Volume*</a:t>
                      </a:r>
                      <a:r>
                        <a:rPr lang="en-US" baseline="0" dirty="0"/>
                        <a:t> 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LY R12M</a:t>
                      </a:r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 </a:t>
                      </a:r>
                    </a:p>
                    <a:p>
                      <a:pPr algn="ctr"/>
                      <a:r>
                        <a:rPr lang="en-US" dirty="0"/>
                        <a:t>+/- %  R12M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SASK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MB - </a:t>
                      </a:r>
                      <a:r>
                        <a:rPr lang="en-US" baseline="0" dirty="0"/>
                        <a:t>anticipated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079000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ONT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QUE/PQ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35719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NOVA SCOTIA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299517"/>
                  </a:ext>
                </a:extLst>
              </a:tr>
              <a:tr h="415684">
                <a:tc>
                  <a:txBody>
                    <a:bodyPr/>
                    <a:lstStyle/>
                    <a:p>
                      <a:r>
                        <a:rPr lang="en-US" dirty="0"/>
                        <a:t>NEW BRUNSWICK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52944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P.E.I.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252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r>
                        <a:rPr lang="en-US" dirty="0"/>
                        <a:t>NFLD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2010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7F11A67-883B-4CF7-B3C2-D8A5ECB06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611207"/>
              </p:ext>
            </p:extLst>
          </p:nvPr>
        </p:nvGraphicFramePr>
        <p:xfrm>
          <a:off x="464598" y="5747713"/>
          <a:ext cx="4572000" cy="812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val="22896775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41737899"/>
                    </a:ext>
                  </a:extLst>
                </a:gridCol>
              </a:tblGrid>
              <a:tr h="19959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*Sales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Volume Measure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691952"/>
                  </a:ext>
                </a:extLst>
              </a:tr>
              <a:tr h="19600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Refreshment Bev: cases (specify case size)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Spirits: 9L cases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203044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Beer: cases (specify case size)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Wine: $ Sales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415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342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Item Performance - International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D104-20D9-4B37-AA0F-6F624196260B}" type="datetime1">
              <a:rPr lang="en-US" smtClean="0"/>
              <a:t>7/8/2021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798066"/>
              </p:ext>
            </p:extLst>
          </p:nvPr>
        </p:nvGraphicFramePr>
        <p:xfrm>
          <a:off x="914400" y="1143000"/>
          <a:ext cx="7086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126">
                  <a:extLst>
                    <a:ext uri="{9D8B030D-6E8A-4147-A177-3AD203B41FA5}">
                      <a16:colId xmlns:a16="http://schemas.microsoft.com/office/drawing/2014/main" val="1447447266"/>
                    </a:ext>
                  </a:extLst>
                </a:gridCol>
                <a:gridCol w="1360054">
                  <a:extLst>
                    <a:ext uri="{9D8B030D-6E8A-4147-A177-3AD203B41FA5}">
                      <a16:colId xmlns:a16="http://schemas.microsoft.com/office/drawing/2014/main" val="362179679"/>
                    </a:ext>
                  </a:extLst>
                </a:gridCol>
                <a:gridCol w="1932710">
                  <a:extLst>
                    <a:ext uri="{9D8B030D-6E8A-4147-A177-3AD203B41FA5}">
                      <a16:colId xmlns:a16="http://schemas.microsoft.com/office/drawing/2014/main" val="3793436801"/>
                    </a:ext>
                  </a:extLst>
                </a:gridCol>
                <a:gridCol w="1932710">
                  <a:extLst>
                    <a:ext uri="{9D8B030D-6E8A-4147-A177-3AD203B41FA5}">
                      <a16:colId xmlns:a16="http://schemas.microsoft.com/office/drawing/2014/main" val="1210534865"/>
                    </a:ext>
                  </a:extLst>
                </a:gridCol>
              </a:tblGrid>
              <a:tr h="79499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</a:t>
                      </a:r>
                      <a:r>
                        <a:rPr lang="en-US" baseline="0" dirty="0"/>
                        <a:t>  TY R12M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Sales Volume*</a:t>
                      </a:r>
                      <a:r>
                        <a:rPr lang="en-US" baseline="0" dirty="0"/>
                        <a:t> 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LY R12M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Volume* </a:t>
                      </a:r>
                    </a:p>
                    <a:p>
                      <a:pPr algn="ctr"/>
                      <a:r>
                        <a:rPr lang="en-US" dirty="0"/>
                        <a:t>+/- %  R12M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5420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5420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5420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5420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079000"/>
                  </a:ext>
                </a:extLst>
              </a:tr>
              <a:tr h="5420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63CB347-A370-41C3-9F02-14BED683E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094776"/>
              </p:ext>
            </p:extLst>
          </p:nvPr>
        </p:nvGraphicFramePr>
        <p:xfrm>
          <a:off x="914400" y="4690533"/>
          <a:ext cx="4572000" cy="812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val="22896775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41737899"/>
                    </a:ext>
                  </a:extLst>
                </a:gridCol>
              </a:tblGrid>
              <a:tr h="19959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*Sales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Volume Measure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691952"/>
                  </a:ext>
                </a:extLst>
              </a:tr>
              <a:tr h="19600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Refreshment Bev: cases (specify case size)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Spirits: 9L cases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203044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Beer: cases (specify case size)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Wine: $ Sales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415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270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Product Presentation  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Proposed Opportunity&amp;quot;&quot;/&gt;&lt;property id=&quot;20307&quot; value=&quot;257&quot;/&gt;&lt;/object&gt;&lt;object type=&quot;3&quot; unique_id=&quot;10005&quot;&gt;&lt;property id=&quot;20148&quot; value=&quot;5&quot;/&gt;&lt;property id=&quot;20300&quot; value=&quot;Slide 4 - &amp;quot;Market Insights&amp;quot;&quot;/&gt;&lt;property id=&quot;20307&quot; value=&quot;266&quot;/&gt;&lt;/object&gt;&lt;object type=&quot;3&quot; unique_id=&quot;10006&quot;&gt;&lt;property id=&quot;20148&quot; value=&quot;5&quot;/&gt;&lt;property id=&quot;20300&quot; value=&quot;Slide 5 - &amp;quot;Brand Performance - Canada&amp;quot;&quot;/&gt;&lt;property id=&quot;20307&quot; value=&quot;265&quot;/&gt;&lt;/object&gt;&lt;object type=&quot;3&quot; unique_id=&quot;10008&quot;&gt;&lt;property id=&quot;20148&quot; value=&quot;5&quot;/&gt;&lt;property id=&quot;20300&quot; value=&quot;Slide 3 - &amp;quot;Product Differentiation&amp;quot;&quot;/&gt;&lt;property id=&quot;20307&quot; value=&quot;260&quot;/&gt;&lt;/object&gt;&lt;object type=&quot;3&quot; unique_id=&quot;10009&quot;&gt;&lt;property id=&quot;20148&quot; value=&quot;5&quot;/&gt;&lt;property id=&quot;20300&quot; value=&quot;Slide 9 - &amp;quot;Marketing Support&amp;quot;&quot;/&gt;&lt;property id=&quot;20307&quot; value=&quot;261&quot;/&gt;&lt;/object&gt;&lt;object type=&quot;3&quot; unique_id=&quot;10010&quot;&gt;&lt;property id=&quot;20148&quot; value=&quot;5&quot;/&gt;&lt;property id=&quot;20300&quot; value=&quot;Slide 10 - &amp;quot;Application Checklist&amp;quot;&quot;/&gt;&lt;property id=&quot;20307&quot; value=&quot;262&quot;/&gt;&lt;/object&gt;&lt;object type=&quot;3&quot; unique_id=&quot;10101&quot;&gt;&lt;property id=&quot;20148&quot; value=&quot;5&quot;/&gt;&lt;property id=&quot;20300&quot; value=&quot;Slide 6 - &amp;quot;Brand Performance - International&amp;quot;&quot;/&gt;&lt;property id=&quot;20307&quot; value=&quot;271&quot;/&gt;&lt;/object&gt;&lt;object type=&quot;3&quot; unique_id=&quot;10102&quot;&gt;&lt;property id=&quot;20148&quot; value=&quot;5&quot;/&gt;&lt;property id=&quot;20300&quot; value=&quot;Slide 7 - &amp;quot;Item Performance - &amp;amp;#x09;Canada&amp;quot;&quot;/&gt;&lt;property id=&quot;20307&quot; value=&quot;272&quot;/&gt;&lt;/object&gt;&lt;object type=&quot;3&quot; unique_id=&quot;10103&quot;&gt;&lt;property id=&quot;20148&quot; value=&quot;5&quot;/&gt;&lt;property id=&quot;20300&quot; value=&quot;Slide 8 - &amp;quot;Item Performance - &amp;amp;#x09;International&amp;quot;&quot;/&gt;&lt;property id=&quot;20307&quot; value=&quot;273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8BD55D00EF3479E8DFBCF7CF92DCF" ma:contentTypeVersion="13" ma:contentTypeDescription="Create a new document." ma:contentTypeScope="" ma:versionID="4a36ef9747e405a13b5749bddbc4282d">
  <xsd:schema xmlns:xsd="http://www.w3.org/2001/XMLSchema" xmlns:xs="http://www.w3.org/2001/XMLSchema" xmlns:p="http://schemas.microsoft.com/office/2006/metadata/properties" xmlns:ns3="c4231bc6-1fc9-4960-aa0a-612d535629ce" xmlns:ns4="4c7b879d-9aff-4840-9a3b-7fa65c369487" targetNamespace="http://schemas.microsoft.com/office/2006/metadata/properties" ma:root="true" ma:fieldsID="05a675b995cf7f60e361c326d14b3e4a" ns3:_="" ns4:_="">
    <xsd:import namespace="c4231bc6-1fc9-4960-aa0a-612d535629ce"/>
    <xsd:import namespace="4c7b879d-9aff-4840-9a3b-7fa65c3694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231bc6-1fc9-4960-aa0a-612d535629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7b879d-9aff-4840-9a3b-7fa65c36948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45C80E-7B0A-4E72-983E-61B2AEC5E6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10C8A3-90FD-4F74-8799-0BAB2F3E254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E907D80-71BE-4068-B8AA-878339B286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231bc6-1fc9-4960-aa0a-612d535629ce"/>
    <ds:schemaRef ds:uri="4c7b879d-9aff-4840-9a3b-7fa65c3694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</TotalTime>
  <Words>851</Words>
  <Application>Microsoft Office PowerPoint</Application>
  <PresentationFormat>On-screen Show (4:3)</PresentationFormat>
  <Paragraphs>171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  TITLE PAGE </vt:lpstr>
      <vt:lpstr>Proposed Opportunity</vt:lpstr>
      <vt:lpstr>Color Images of the Selling Unit</vt:lpstr>
      <vt:lpstr>Product Information</vt:lpstr>
      <vt:lpstr>Market Insights</vt:lpstr>
      <vt:lpstr>Brand Performance - Canada</vt:lpstr>
      <vt:lpstr>Brand Performance - International</vt:lpstr>
      <vt:lpstr>Item Performance - Canada</vt:lpstr>
      <vt:lpstr>Item Performance - International</vt:lpstr>
      <vt:lpstr>Item Rank </vt:lpstr>
      <vt:lpstr>Marketing Support</vt:lpstr>
      <vt:lpstr>Application Checklist</vt:lpstr>
    </vt:vector>
  </TitlesOfParts>
  <Company>Manitoba Liquor &amp; Lotteries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Wayne Nevraumont</dc:creator>
  <cp:lastModifiedBy>Adam</cp:lastModifiedBy>
  <cp:revision>105</cp:revision>
  <cp:lastPrinted>2018-09-05T17:35:50Z</cp:lastPrinted>
  <dcterms:created xsi:type="dcterms:W3CDTF">2018-08-07T20:59:49Z</dcterms:created>
  <dcterms:modified xsi:type="dcterms:W3CDTF">2021-07-08T16:29:45Z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0x01010080D8BD55D00EF3479E8DFBCF7CF92DCF</vt:lpwstr>
  </property>
</Properties>
</file>