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8"/>
  </p:notesMasterIdLst>
  <p:sldIdLst>
    <p:sldId id="256" r:id="rId5"/>
    <p:sldId id="257" r:id="rId6"/>
    <p:sldId id="262" r:id="rId7"/>
    <p:sldId id="260" r:id="rId8"/>
    <p:sldId id="289" r:id="rId9"/>
    <p:sldId id="290" r:id="rId10"/>
    <p:sldId id="292" r:id="rId11"/>
    <p:sldId id="277" r:id="rId12"/>
    <p:sldId id="291" r:id="rId13"/>
    <p:sldId id="294" r:id="rId14"/>
    <p:sldId id="293" r:id="rId15"/>
    <p:sldId id="287" r:id="rId16"/>
    <p:sldId id="261" r:id="rId17"/>
  </p:sldIdLst>
  <p:sldSz cx="9144000" cy="6858000" type="screen4x3"/>
  <p:notesSz cx="7010400" cy="92964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yne Nevraumont" initials="WN" lastIdx="1" clrIdx="0">
    <p:extLst>
      <p:ext uri="{19B8F6BF-5375-455C-9EA6-DF929625EA0E}">
        <p15:presenceInfo xmlns:p15="http://schemas.microsoft.com/office/powerpoint/2012/main" userId="S::wayne.nevraumont@mbll.ca::a72414ef-495f-4a3f-8d69-385a28dff7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F58EBA-73B9-4408-A5E0-38BE581F7524}" v="3" dt="2024-04-23T17:08:46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836" y="78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yne Nevraumont" userId="a72414ef-495f-4a3f-8d69-385a28dff78c" providerId="ADAL" clId="{A7092AB7-CDD9-4F4E-BA2D-544D3AD39B06}"/>
    <pc:docChg chg="undo redo custSel addSld delSld modSld sldOrd">
      <pc:chgData name="Wayne Nevraumont" userId="a72414ef-495f-4a3f-8d69-385a28dff78c" providerId="ADAL" clId="{A7092AB7-CDD9-4F4E-BA2D-544D3AD39B06}" dt="2024-04-19T20:11:07.970" v="1601"/>
      <pc:docMkLst>
        <pc:docMk/>
      </pc:docMkLst>
      <pc:sldChg chg="modSp mod">
        <pc:chgData name="Wayne Nevraumont" userId="a72414ef-495f-4a3f-8d69-385a28dff78c" providerId="ADAL" clId="{A7092AB7-CDD9-4F4E-BA2D-544D3AD39B06}" dt="2024-04-19T13:58:22.579" v="111" actId="115"/>
        <pc:sldMkLst>
          <pc:docMk/>
          <pc:sldMk cId="3452250521" sldId="256"/>
        </pc:sldMkLst>
        <pc:spChg chg="mod">
          <ac:chgData name="Wayne Nevraumont" userId="a72414ef-495f-4a3f-8d69-385a28dff78c" providerId="ADAL" clId="{A7092AB7-CDD9-4F4E-BA2D-544D3AD39B06}" dt="2024-04-19T13:58:22.579" v="111" actId="115"/>
          <ac:spMkLst>
            <pc:docMk/>
            <pc:sldMk cId="3452250521" sldId="256"/>
            <ac:spMk id="3" creationId="{1DC08053-AD59-4713-8972-E90524550914}"/>
          </ac:spMkLst>
        </pc:spChg>
      </pc:sldChg>
      <pc:sldChg chg="modSp mod">
        <pc:chgData name="Wayne Nevraumont" userId="a72414ef-495f-4a3f-8d69-385a28dff78c" providerId="ADAL" clId="{A7092AB7-CDD9-4F4E-BA2D-544D3AD39B06}" dt="2024-04-19T20:05:37.055" v="1599" actId="6549"/>
        <pc:sldMkLst>
          <pc:docMk/>
          <pc:sldMk cId="1097015127" sldId="257"/>
        </pc:sldMkLst>
        <pc:spChg chg="mod">
          <ac:chgData name="Wayne Nevraumont" userId="a72414ef-495f-4a3f-8d69-385a28dff78c" providerId="ADAL" clId="{A7092AB7-CDD9-4F4E-BA2D-544D3AD39B06}" dt="2024-04-19T15:07:27.176" v="1393" actId="115"/>
          <ac:spMkLst>
            <pc:docMk/>
            <pc:sldMk cId="1097015127" sldId="257"/>
            <ac:spMk id="2" creationId="{00000000-0000-0000-0000-000000000000}"/>
          </ac:spMkLst>
        </pc:spChg>
        <pc:graphicFrameChg chg="mod modGraphic">
          <ac:chgData name="Wayne Nevraumont" userId="a72414ef-495f-4a3f-8d69-385a28dff78c" providerId="ADAL" clId="{A7092AB7-CDD9-4F4E-BA2D-544D3AD39B06}" dt="2024-04-19T20:05:37.055" v="1599" actId="6549"/>
          <ac:graphicFrameMkLst>
            <pc:docMk/>
            <pc:sldMk cId="1097015127" sldId="257"/>
            <ac:graphicFrameMk id="8" creationId="{00000000-0000-0000-0000-000000000000}"/>
          </ac:graphicFrameMkLst>
        </pc:graphicFrameChg>
      </pc:sldChg>
      <pc:sldChg chg="modSp mod ord">
        <pc:chgData name="Wayne Nevraumont" userId="a72414ef-495f-4a3f-8d69-385a28dff78c" providerId="ADAL" clId="{A7092AB7-CDD9-4F4E-BA2D-544D3AD39B06}" dt="2024-04-19T15:25:07.292" v="1521" actId="122"/>
        <pc:sldMkLst>
          <pc:docMk/>
          <pc:sldMk cId="1052299454" sldId="277"/>
        </pc:sldMkLst>
        <pc:spChg chg="mod">
          <ac:chgData name="Wayne Nevraumont" userId="a72414ef-495f-4a3f-8d69-385a28dff78c" providerId="ADAL" clId="{A7092AB7-CDD9-4F4E-BA2D-544D3AD39B06}" dt="2024-04-19T15:13:52.662" v="1431" actId="20577"/>
          <ac:spMkLst>
            <pc:docMk/>
            <pc:sldMk cId="1052299454" sldId="277"/>
            <ac:spMk id="2" creationId="{00000000-0000-0000-0000-000000000000}"/>
          </ac:spMkLst>
        </pc:spChg>
        <pc:spChg chg="mod">
          <ac:chgData name="Wayne Nevraumont" userId="a72414ef-495f-4a3f-8d69-385a28dff78c" providerId="ADAL" clId="{A7092AB7-CDD9-4F4E-BA2D-544D3AD39B06}" dt="2024-04-19T15:08:58.584" v="1414" actId="6549"/>
          <ac:spMkLst>
            <pc:docMk/>
            <pc:sldMk cId="1052299454" sldId="277"/>
            <ac:spMk id="7" creationId="{2C7C89A2-E9DE-4795-82B7-F11B41E1CD6E}"/>
          </ac:spMkLst>
        </pc:spChg>
        <pc:graphicFrameChg chg="modGraphic">
          <ac:chgData name="Wayne Nevraumont" userId="a72414ef-495f-4a3f-8d69-385a28dff78c" providerId="ADAL" clId="{A7092AB7-CDD9-4F4E-BA2D-544D3AD39B06}" dt="2024-04-19T15:25:07.292" v="1521" actId="122"/>
          <ac:graphicFrameMkLst>
            <pc:docMk/>
            <pc:sldMk cId="1052299454" sldId="277"/>
            <ac:graphicFrameMk id="6" creationId="{00000000-0000-0000-0000-000000000000}"/>
          </ac:graphicFrameMkLst>
        </pc:graphicFrameChg>
      </pc:sldChg>
      <pc:sldChg chg="del">
        <pc:chgData name="Wayne Nevraumont" userId="a72414ef-495f-4a3f-8d69-385a28dff78c" providerId="ADAL" clId="{A7092AB7-CDD9-4F4E-BA2D-544D3AD39B06}" dt="2024-04-19T14:40:22.856" v="553" actId="2696"/>
        <pc:sldMkLst>
          <pc:docMk/>
          <pc:sldMk cId="1891143064" sldId="288"/>
        </pc:sldMkLst>
      </pc:sldChg>
      <pc:sldChg chg="modSp mod">
        <pc:chgData name="Wayne Nevraumont" userId="a72414ef-495f-4a3f-8d69-385a28dff78c" providerId="ADAL" clId="{A7092AB7-CDD9-4F4E-BA2D-544D3AD39B06}" dt="2024-04-19T15:25:33.354" v="1522" actId="122"/>
        <pc:sldMkLst>
          <pc:docMk/>
          <pc:sldMk cId="3473917628" sldId="291"/>
        </pc:sldMkLst>
        <pc:spChg chg="mod">
          <ac:chgData name="Wayne Nevraumont" userId="a72414ef-495f-4a3f-8d69-385a28dff78c" providerId="ADAL" clId="{A7092AB7-CDD9-4F4E-BA2D-544D3AD39B06}" dt="2024-04-19T14:55:56.816" v="859" actId="113"/>
          <ac:spMkLst>
            <pc:docMk/>
            <pc:sldMk cId="3473917628" sldId="291"/>
            <ac:spMk id="2" creationId="{00000000-0000-0000-0000-000000000000}"/>
          </ac:spMkLst>
        </pc:spChg>
        <pc:graphicFrameChg chg="mod modGraphic">
          <ac:chgData name="Wayne Nevraumont" userId="a72414ef-495f-4a3f-8d69-385a28dff78c" providerId="ADAL" clId="{A7092AB7-CDD9-4F4E-BA2D-544D3AD39B06}" dt="2024-04-19T15:25:33.354" v="1522" actId="122"/>
          <ac:graphicFrameMkLst>
            <pc:docMk/>
            <pc:sldMk cId="3473917628" sldId="291"/>
            <ac:graphicFrameMk id="6" creationId="{00000000-0000-0000-0000-000000000000}"/>
          </ac:graphicFrameMkLst>
        </pc:graphicFrameChg>
      </pc:sldChg>
      <pc:sldChg chg="addSp delSp modSp add mod">
        <pc:chgData name="Wayne Nevraumont" userId="a72414ef-495f-4a3f-8d69-385a28dff78c" providerId="ADAL" clId="{A7092AB7-CDD9-4F4E-BA2D-544D3AD39B06}" dt="2024-04-19T15:25:47.136" v="1523" actId="122"/>
        <pc:sldMkLst>
          <pc:docMk/>
          <pc:sldMk cId="1553543563" sldId="293"/>
        </pc:sldMkLst>
        <pc:spChg chg="mod">
          <ac:chgData name="Wayne Nevraumont" userId="a72414ef-495f-4a3f-8d69-385a28dff78c" providerId="ADAL" clId="{A7092AB7-CDD9-4F4E-BA2D-544D3AD39B06}" dt="2024-04-19T14:56:22.696" v="864" actId="14100"/>
          <ac:spMkLst>
            <pc:docMk/>
            <pc:sldMk cId="1553543563" sldId="293"/>
            <ac:spMk id="2" creationId="{00000000-0000-0000-0000-000000000000}"/>
          </ac:spMkLst>
        </pc:spChg>
        <pc:graphicFrameChg chg="add mod modGraphic">
          <ac:chgData name="Wayne Nevraumont" userId="a72414ef-495f-4a3f-8d69-385a28dff78c" providerId="ADAL" clId="{A7092AB7-CDD9-4F4E-BA2D-544D3AD39B06}" dt="2024-04-19T15:25:47.136" v="1523" actId="122"/>
          <ac:graphicFrameMkLst>
            <pc:docMk/>
            <pc:sldMk cId="1553543563" sldId="293"/>
            <ac:graphicFrameMk id="3" creationId="{6B29DECF-1595-DEBE-DB45-487A5D5A99DE}"/>
          </ac:graphicFrameMkLst>
        </pc:graphicFrameChg>
        <pc:graphicFrameChg chg="del">
          <ac:chgData name="Wayne Nevraumont" userId="a72414ef-495f-4a3f-8d69-385a28dff78c" providerId="ADAL" clId="{A7092AB7-CDD9-4F4E-BA2D-544D3AD39B06}" dt="2024-04-19T14:49:39.232" v="767" actId="21"/>
          <ac:graphicFrameMkLst>
            <pc:docMk/>
            <pc:sldMk cId="1553543563" sldId="293"/>
            <ac:graphicFrameMk id="6" creationId="{00000000-0000-0000-0000-000000000000}"/>
          </ac:graphicFrameMkLst>
        </pc:graphicFrameChg>
      </pc:sldChg>
      <pc:sldChg chg="modSp add mod ord">
        <pc:chgData name="Wayne Nevraumont" userId="a72414ef-495f-4a3f-8d69-385a28dff78c" providerId="ADAL" clId="{A7092AB7-CDD9-4F4E-BA2D-544D3AD39B06}" dt="2024-04-19T20:11:07.970" v="1601"/>
        <pc:sldMkLst>
          <pc:docMk/>
          <pc:sldMk cId="3934600440" sldId="294"/>
        </pc:sldMkLst>
        <pc:spChg chg="mod">
          <ac:chgData name="Wayne Nevraumont" userId="a72414ef-495f-4a3f-8d69-385a28dff78c" providerId="ADAL" clId="{A7092AB7-CDD9-4F4E-BA2D-544D3AD39B06}" dt="2024-04-19T15:06:25.854" v="1391" actId="122"/>
          <ac:spMkLst>
            <pc:docMk/>
            <pc:sldMk cId="3934600440" sldId="294"/>
            <ac:spMk id="7" creationId="{2C7C89A2-E9DE-4795-82B7-F11B41E1CD6E}"/>
          </ac:spMkLst>
        </pc:spChg>
        <pc:graphicFrameChg chg="modGraphic">
          <ac:chgData name="Wayne Nevraumont" userId="a72414ef-495f-4a3f-8d69-385a28dff78c" providerId="ADAL" clId="{A7092AB7-CDD9-4F4E-BA2D-544D3AD39B06}" dt="2024-04-19T15:26:05.475" v="1524" actId="122"/>
          <ac:graphicFrameMkLst>
            <pc:docMk/>
            <pc:sldMk cId="3934600440" sldId="294"/>
            <ac:graphicFrameMk id="6" creationId="{00000000-0000-0000-0000-000000000000}"/>
          </ac:graphicFrameMkLst>
        </pc:graphicFrameChg>
      </pc:sldChg>
    </pc:docChg>
  </pc:docChgLst>
  <pc:docChgLst>
    <pc:chgData name="Wayne Nevraumont" userId="a72414ef-495f-4a3f-8d69-385a28dff78c" providerId="ADAL" clId="{56F58EBA-73B9-4408-A5E0-38BE581F7524}"/>
    <pc:docChg chg="modSld">
      <pc:chgData name="Wayne Nevraumont" userId="a72414ef-495f-4a3f-8d69-385a28dff78c" providerId="ADAL" clId="{56F58EBA-73B9-4408-A5E0-38BE581F7524}" dt="2024-04-23T17:10:03.222" v="49" actId="20577"/>
      <pc:docMkLst>
        <pc:docMk/>
      </pc:docMkLst>
      <pc:sldChg chg="modSp mod">
        <pc:chgData name="Wayne Nevraumont" userId="a72414ef-495f-4a3f-8d69-385a28dff78c" providerId="ADAL" clId="{56F58EBA-73B9-4408-A5E0-38BE581F7524}" dt="2024-04-23T17:10:03.222" v="49" actId="20577"/>
        <pc:sldMkLst>
          <pc:docMk/>
          <pc:sldMk cId="1052299454" sldId="277"/>
        </pc:sldMkLst>
        <pc:graphicFrameChg chg="modGraphic">
          <ac:chgData name="Wayne Nevraumont" userId="a72414ef-495f-4a3f-8d69-385a28dff78c" providerId="ADAL" clId="{56F58EBA-73B9-4408-A5E0-38BE581F7524}" dt="2024-04-23T17:10:03.222" v="49" actId="20577"/>
          <ac:graphicFrameMkLst>
            <pc:docMk/>
            <pc:sldMk cId="1052299454" sldId="277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AD2D-CDDC-436A-9B0A-D2F61454438C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E48D-905E-42E8-AB8E-3E33C6305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1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6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4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5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9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0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8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4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bllpartners.ca/node/92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9600" dirty="0"/>
            </a:br>
            <a:r>
              <a:rPr lang="en-US" sz="9600" dirty="0"/>
              <a:t>TITLE PAGE</a:t>
            </a:r>
            <a:br>
              <a:rPr lang="en-US" sz="9600" dirty="0"/>
            </a:br>
            <a:br>
              <a:rPr lang="en-US" sz="96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8053-AD59-4713-8972-E9052455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172" y="2028825"/>
            <a:ext cx="7626928" cy="39227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/>
              <a:t>Insert </a:t>
            </a:r>
            <a:r>
              <a:rPr lang="en-US" sz="1800" b="1" i="1" u="sng" dirty="0"/>
              <a:t>Non-Alcohol</a:t>
            </a:r>
            <a:r>
              <a:rPr lang="en-US" sz="1800" dirty="0"/>
              <a:t> selling unit image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69FB-4B48-4180-87B6-F1171F1E1795}" type="datetime1">
              <a:rPr lang="en-US" smtClean="0"/>
              <a:t>4/24/2024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5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Non-Alcohol Brand Portfolio Item Ranking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7C89A2-E9DE-4795-82B7-F11B41E1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23"/>
            <a:ext cx="7734300" cy="61039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500" dirty="0"/>
              <a:t>List items, within the applied for brand, in descending order of brand share.</a:t>
            </a:r>
          </a:p>
          <a:p>
            <a:pPr marL="0" indent="0" algn="ctr">
              <a:buNone/>
            </a:pPr>
            <a:r>
              <a:rPr lang="en-US" sz="2500" dirty="0"/>
              <a:t>Highlight the proposed item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4/24/2024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827777"/>
              </p:ext>
            </p:extLst>
          </p:nvPr>
        </p:nvGraphicFramePr>
        <p:xfrm>
          <a:off x="571500" y="1586721"/>
          <a:ext cx="8001000" cy="48660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40909">
                  <a:extLst>
                    <a:ext uri="{9D8B030D-6E8A-4147-A177-3AD203B41FA5}">
                      <a16:colId xmlns:a16="http://schemas.microsoft.com/office/drawing/2014/main" val="1630093847"/>
                    </a:ext>
                  </a:extLst>
                </a:gridCol>
                <a:gridCol w="2055091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88050356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Item Share of</a:t>
                      </a:r>
                      <a:r>
                        <a:rPr lang="en-US" baseline="0" dirty="0"/>
                        <a:t> Brand 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(% of total $ sales)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Listed at MBLL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(Y or 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234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550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60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81144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Non-Alcohol Item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4/24/2024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37322D-23CE-57F4-279F-0CBE4CB24883}"/>
              </a:ext>
            </a:extLst>
          </p:cNvPr>
          <p:cNvGraphicFramePr>
            <a:graphicFrameLocks noGrp="1"/>
          </p:cNvGraphicFramePr>
          <p:nvPr/>
        </p:nvGraphicFramePr>
        <p:xfrm>
          <a:off x="6147881" y="1736333"/>
          <a:ext cx="2905752" cy="298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881">
                  <a:extLst>
                    <a:ext uri="{9D8B030D-6E8A-4147-A177-3AD203B41FA5}">
                      <a16:colId xmlns:a16="http://schemas.microsoft.com/office/drawing/2014/main" val="3793715826"/>
                    </a:ext>
                  </a:extLst>
                </a:gridCol>
                <a:gridCol w="1329871">
                  <a:extLst>
                    <a:ext uri="{9D8B030D-6E8A-4147-A177-3AD203B41FA5}">
                      <a16:colId xmlns:a16="http://schemas.microsoft.com/office/drawing/2014/main" val="3815234566"/>
                    </a:ext>
                  </a:extLst>
                </a:gridCol>
              </a:tblGrid>
              <a:tr h="3355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REQUIRED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748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Identify time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frame </a:t>
                      </a:r>
                      <a:r>
                        <a:rPr lang="en-US" sz="1600" b="1" dirty="0">
                          <a:latin typeface="+mn-lt"/>
                        </a:rPr>
                        <a:t>used 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 (12-month period preferred)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99493"/>
                  </a:ext>
                </a:extLst>
              </a:tr>
              <a:tr h="1252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MM/YYYY - MM/YYYY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643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Check applicable sales volume measure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1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Wine &amp; Spirits: 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/>
                        <a:t>9 litre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2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Beer &amp; RTD: Hectolitres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24440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B29DECF-1595-DEBE-DB45-487A5D5A9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13477"/>
              </p:ext>
            </p:extLst>
          </p:nvPr>
        </p:nvGraphicFramePr>
        <p:xfrm>
          <a:off x="232317" y="1419224"/>
          <a:ext cx="5863683" cy="33242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6648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2183893">
                  <a:extLst>
                    <a:ext uri="{9D8B030D-6E8A-4147-A177-3AD203B41FA5}">
                      <a16:colId xmlns:a16="http://schemas.microsoft.com/office/drawing/2014/main" val="180000244"/>
                    </a:ext>
                  </a:extLst>
                </a:gridCol>
                <a:gridCol w="2153142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</a:tblGrid>
              <a:tr h="1072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</a:p>
                    <a:p>
                      <a:pPr algn="ctr"/>
                      <a:r>
                        <a:rPr lang="en-US" dirty="0"/>
                        <a:t>+/- % 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4502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Alberta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588697"/>
                  </a:ext>
                </a:extLst>
              </a:tr>
              <a:tr h="4502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4502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Manitoba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Anticipated 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4502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Saskatchewan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4502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54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E46D-F902-4578-9B99-4E13C4A6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Manitoba Forecast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57528-1371-4749-9E84-5E6CBF28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29799"/>
            <a:ext cx="7765337" cy="7960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Explain the logic used to calculate the MB anticipated volume provided on the "Item Performance - Canada" slide.</a:t>
            </a:r>
            <a:endParaRPr lang="en-US" sz="2000" dirty="0"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67CB-6E3D-4224-B092-E4B42F1E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F92F4-533E-3BAE-2914-1C3B8054DA17}"/>
              </a:ext>
            </a:extLst>
          </p:cNvPr>
          <p:cNvSpPr txBox="1"/>
          <p:nvPr/>
        </p:nvSpPr>
        <p:spPr>
          <a:xfrm>
            <a:off x="702473" y="2782669"/>
            <a:ext cx="7319374" cy="677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Insert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616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0895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Marketing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2062-9A82-40B1-9141-805BF5EB2F70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0" y="2055778"/>
            <a:ext cx="8134350" cy="4665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/>
              <a:t>Include an itemized and detailed marketing plan, with timelines. </a:t>
            </a:r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Manitoba marketing plan. This may include such things as; sponsorships, events, festivals, social media, TV/radio, institutional ad (billboards, newspapers, flyers, etc.)                                                                          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Marketing Plan for Liquor Marts. All available programs can be found in the Marketing Program Guide. Please refer to our website for the guide.</a:t>
            </a:r>
          </a:p>
          <a:p>
            <a:pPr algn="l"/>
            <a:r>
              <a:rPr lang="en-US" sz="2000" dirty="0">
                <a:hlinkClick r:id="rId2"/>
              </a:rPr>
              <a:t>https://www.mbllpartners.ca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/>
              <a:t>E.g.: If your proposal includes LTO’s, outline the timing and respective discounts of each LTO. </a:t>
            </a:r>
          </a:p>
          <a:p>
            <a:pPr algn="l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75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37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Non-Alcohol Proposed Opportunity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3CA4-0D2E-415D-AA4E-C42BB77E02B9}" type="datetime1">
              <a:rPr lang="en-US" smtClean="0"/>
              <a:t>4/24/2024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220918"/>
              </p:ext>
            </p:extLst>
          </p:nvPr>
        </p:nvGraphicFramePr>
        <p:xfrm>
          <a:off x="533400" y="1102428"/>
          <a:ext cx="8077200" cy="5120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3225">
                  <a:extLst>
                    <a:ext uri="{9D8B030D-6E8A-4147-A177-3AD203B41FA5}">
                      <a16:colId xmlns:a16="http://schemas.microsoft.com/office/drawing/2014/main" val="3675052138"/>
                    </a:ext>
                  </a:extLst>
                </a:gridCol>
                <a:gridCol w="5133975">
                  <a:extLst>
                    <a:ext uri="{9D8B030D-6E8A-4147-A177-3AD203B41FA5}">
                      <a16:colId xmlns:a16="http://schemas.microsoft.com/office/drawing/2014/main" val="4176200829"/>
                    </a:ext>
                  </a:extLst>
                </a:gridCol>
              </a:tblGrid>
              <a:tr h="3202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Product</a:t>
                      </a:r>
                      <a:r>
                        <a:rPr lang="en-US" sz="1600" baseline="0" dirty="0"/>
                        <a:t> Information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9203"/>
                  </a:ext>
                </a:extLst>
              </a:tr>
              <a:tr h="4950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sng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Does this brand have a strong Alcohol Brand Presence In MBLL?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yes, indicate brand / </a:t>
                      </a:r>
                      <a:r>
                        <a:rPr lang="en-US" sz="1400" b="1" i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No, this Non-Alcohol brand will not be considered for this call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015065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Producer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590771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kern="1200" dirty="0"/>
                        <a:t>Country of Origin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4458121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Supplier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755672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Agent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694090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kern="1200" dirty="0"/>
                        <a:t>Manitoba Representation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applicable, provide contact information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0753449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sng" kern="1200" dirty="0"/>
                        <a:t>Non-Alcohol</a:t>
                      </a:r>
                      <a:r>
                        <a:rPr lang="en-US" sz="1400" kern="1200" dirty="0"/>
                        <a:t> Item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9958447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Alcohol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123983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Recommended Item Retail Price (MB)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668711"/>
                  </a:ext>
                </a:extLst>
              </a:tr>
              <a:tr h="29770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Duty Paid Landed Cost (DPLC)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Contact our PMC team for assistance if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3712124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Retail Gross Profit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See call letter for calculation formula if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7763788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 Size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834533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Units per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606129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Ship Point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Must be delivered to MBLL or have a Canadian ship point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179356"/>
                  </a:ext>
                </a:extLst>
              </a:tr>
              <a:tr h="29117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Minimum Order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91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01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468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Application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2" y="977106"/>
            <a:ext cx="8067675" cy="544195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sz="2600" b="1" dirty="0"/>
              <a:t>Required</a:t>
            </a:r>
            <a:r>
              <a:rPr lang="en-GB" sz="2600" dirty="0"/>
              <a:t>:</a:t>
            </a:r>
            <a:endParaRPr lang="en-GB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Presentation – Template provided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Supplier Information Form (excel format only, no PDF)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Application Form (found on MBLL partners website) 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Digital Color Image of the selling unit (either PDF or JPEG format only)</a:t>
            </a:r>
            <a:endParaRPr lang="en-US" sz="2600" dirty="0">
              <a:cs typeface="Calibri"/>
            </a:endParaRPr>
          </a:p>
          <a:p>
            <a:pPr lvl="2"/>
            <a:r>
              <a:rPr lang="en-US" sz="1600" dirty="0"/>
              <a:t>Image for MBLL website (Bottle/can – 3” wide at 300 dpi or Case/package – 5” wide at 300 dpi). Image must be against a white background only. </a:t>
            </a:r>
            <a:endParaRPr lang="en-US" sz="1600" dirty="0">
              <a:cs typeface="Calibri"/>
            </a:endParaRPr>
          </a:p>
          <a:p>
            <a:pPr marL="457200" lvl="1" indent="0">
              <a:buNone/>
            </a:pPr>
            <a:endParaRPr lang="en-US" sz="2100" dirty="0">
              <a:ea typeface="Calibri" panose="020F0502020204030204"/>
              <a:cs typeface="Calibri" panose="020F0502020204030204"/>
            </a:endParaRPr>
          </a:p>
          <a:p>
            <a:r>
              <a:rPr lang="en-US" sz="2600" b="1" dirty="0"/>
              <a:t>Additional requirements if applicable:</a:t>
            </a:r>
            <a:endParaRPr lang="en-US" sz="2600" b="1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Letter of Authorization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Declaration of Origin (Imported products)</a:t>
            </a:r>
            <a:endParaRPr lang="en-US" sz="2600" dirty="0">
              <a:cs typeface="Calibri"/>
            </a:endParaRPr>
          </a:p>
          <a:p>
            <a:pPr marL="457200" lvl="1" indent="0">
              <a:buNone/>
            </a:pPr>
            <a:endParaRPr lang="en-US" sz="2600" b="1" dirty="0"/>
          </a:p>
          <a:p>
            <a:r>
              <a:rPr lang="en-US" sz="2600" b="1" dirty="0"/>
              <a:t>Listing Information:</a:t>
            </a:r>
            <a:endParaRPr lang="en-US" sz="2600" b="1" dirty="0">
              <a:cs typeface="Calibri"/>
            </a:endParaRPr>
          </a:p>
          <a:p>
            <a:pPr lvl="1"/>
            <a:r>
              <a:rPr lang="en-GB" sz="2600" dirty="0"/>
              <a:t>Review Social Responsibility Product Listing Guidelines prior to submission</a:t>
            </a:r>
            <a:endParaRPr lang="en-GB" sz="2600" dirty="0">
              <a:ea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1800" b="1" dirty="0"/>
              <a:t>Please note: </a:t>
            </a:r>
            <a:endParaRPr lang="en-GB" sz="1800" b="1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/>
              <a:t>File share transfers (E.g., We transfers) will not be accepted.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/>
              <a:t>Incomplete applications may not be considered for review.</a:t>
            </a:r>
          </a:p>
          <a:p>
            <a:pPr marL="0" indent="0">
              <a:buNone/>
            </a:pPr>
            <a:endParaRPr lang="en-US" sz="1300" dirty="0">
              <a:cs typeface="Calibri" panose="020F0502020204030204"/>
            </a:endParaRPr>
          </a:p>
          <a:p>
            <a:endParaRPr lang="en-US" sz="2400" dirty="0"/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6565-D981-44D2-99F4-4225DC56F126}" type="datetime1">
              <a:rPr lang="en-US" smtClean="0"/>
              <a:t>4/24/2024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6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Color Images of Product Labels</a:t>
            </a:r>
            <a:br>
              <a:rPr lang="en-US" sz="3600" b="1" dirty="0"/>
            </a:br>
            <a:r>
              <a:rPr lang="en-US" sz="2000" b="1" dirty="0"/>
              <a:t>(insert on next two slides)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952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200" u="sng" dirty="0"/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89EB7A-9F52-4904-8BAA-A76A3A629FD3}"/>
              </a:ext>
            </a:extLst>
          </p:cNvPr>
          <p:cNvSpPr txBox="1"/>
          <p:nvPr/>
        </p:nvSpPr>
        <p:spPr>
          <a:xfrm>
            <a:off x="628650" y="1908471"/>
            <a:ext cx="7505700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Labels are used to review the proposed item for: accurate product identification, Social Responsibility, and important Canadian Food Inspection Agency components. 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Without required labels, a product review is not possible.</a:t>
            </a:r>
          </a:p>
          <a:p>
            <a:endParaRPr lang="en-US" sz="2000" i="1" dirty="0"/>
          </a:p>
          <a:p>
            <a:endParaRPr lang="en-US" sz="2800" dirty="0"/>
          </a:p>
          <a:p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4696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1. </a:t>
            </a:r>
            <a:r>
              <a:rPr lang="en-US" sz="2000" b="1" dirty="0">
                <a:latin typeface="+mn-lt"/>
              </a:rPr>
              <a:t>Image of front label </a:t>
            </a:r>
            <a:r>
              <a:rPr lang="en-US" sz="2000" dirty="0">
                <a:latin typeface="+mn-lt"/>
              </a:rPr>
              <a:t>– clear enough to review all label details (words and imagery)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Insert front label here.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4/24/2024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2. </a:t>
            </a:r>
            <a:r>
              <a:rPr lang="en-US" sz="2000" b="1" dirty="0">
                <a:latin typeface="+mn-lt"/>
              </a:rPr>
              <a:t>Image of back/side label </a:t>
            </a:r>
            <a:r>
              <a:rPr lang="en-US" sz="2000" dirty="0">
                <a:latin typeface="+mn-lt"/>
              </a:rPr>
              <a:t>– clear enough to review all label details (words and imagery)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Insert back/side label here.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4/24/2024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1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4CE13-DA79-BE6D-E4FB-27F9F58C2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57672-B4A9-D976-CA51-12FBBF56A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Product</a:t>
            </a:r>
            <a:r>
              <a:rPr lang="en-US" sz="4000" dirty="0"/>
              <a:t> </a:t>
            </a:r>
            <a:r>
              <a:rPr lang="en-US" sz="3600" b="1" dirty="0"/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9FB79-9466-94F8-3894-6B52306A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highlight>
                <a:srgbClr val="FFFF00"/>
              </a:highlight>
              <a:cs typeface="Calibri"/>
            </a:endParaRPr>
          </a:p>
          <a:p>
            <a:pPr marL="0" indent="0">
              <a:buNone/>
            </a:pPr>
            <a:r>
              <a:rPr lang="en-US" sz="2000" b="1" dirty="0">
                <a:cs typeface="Calibri"/>
              </a:rPr>
              <a:t>Note: Provide compelling reasons to list your proposed item(s). Please be concise and specific. Insert slides as required.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  <a:p>
            <a:pPr marL="285750" indent="-285750"/>
            <a:r>
              <a:rPr lang="en-US" sz="2000" dirty="0">
                <a:cs typeface="Calibri" panose="020F0502020204030204"/>
              </a:rPr>
              <a:t>Examples:</a:t>
            </a:r>
            <a:endParaRPr lang="en-US" sz="2000" b="1" dirty="0"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Quality Designation</a:t>
            </a:r>
            <a:endParaRPr lang="en-US" sz="2000" b="1" dirty="0"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Certifications (e.g.: Organic, Fair Trade Certified, etc.)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Accolades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Innovative Packaging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Sustainability (egg: Packaging, Manufacturing, Infrastructure, and Green Initiatives)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Relevant trends</a:t>
            </a:r>
          </a:p>
          <a:p>
            <a:pPr marL="0" indent="0">
              <a:buNone/>
            </a:pPr>
            <a:endParaRPr lang="en-US" sz="1600" dirty="0">
              <a:cs typeface="Calibri" panose="020F0502020204030204"/>
            </a:endParaRPr>
          </a:p>
          <a:p>
            <a:pPr marL="0" indent="0">
              <a:buNone/>
            </a:pPr>
            <a:endParaRPr lang="en-US" sz="1600" dirty="0">
              <a:cs typeface="Calibri" panose="020F0502020204030204"/>
            </a:endParaRPr>
          </a:p>
          <a:p>
            <a:pPr marL="342900" lvl="1" indent="0">
              <a:buNone/>
            </a:pPr>
            <a:endParaRPr lang="en-US" sz="2000" dirty="0">
              <a:cs typeface="Calibri" panose="020F0502020204030204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51F49-1A75-8CC2-CA02-A69C0DCC6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4/24/2024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7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Non-Alcohol Competitive Landscape - Winnipeg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7C89A2-E9DE-4795-82B7-F11B41E1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23"/>
            <a:ext cx="7734300" cy="61039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200" i="1" dirty="0"/>
              <a:t>List all major retailers in Winnipeg currently selling this item. Please include their selling retail &amp; retail gross profit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4/24/2024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72593"/>
              </p:ext>
            </p:extLst>
          </p:nvPr>
        </p:nvGraphicFramePr>
        <p:xfrm>
          <a:off x="571500" y="1586721"/>
          <a:ext cx="7867650" cy="45917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12824">
                  <a:extLst>
                    <a:ext uri="{9D8B030D-6E8A-4147-A177-3AD203B41FA5}">
                      <a16:colId xmlns:a16="http://schemas.microsoft.com/office/drawing/2014/main" val="163009384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  <a:gridCol w="2326026">
                  <a:extLst>
                    <a:ext uri="{9D8B030D-6E8A-4147-A177-3AD203B41FA5}">
                      <a16:colId xmlns:a16="http://schemas.microsoft.com/office/drawing/2014/main" val="2932309880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Retail </a:t>
                      </a:r>
                      <a:r>
                        <a:rPr lang="en-US"/>
                        <a:t>Gross Profit % Based on MBLL DPLC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234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550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29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5"/>
            <a:ext cx="8229600" cy="84001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Alcohol &amp; Non-Alcohol Brand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4/24/2024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14998"/>
              </p:ext>
            </p:extLst>
          </p:nvPr>
        </p:nvGraphicFramePr>
        <p:xfrm>
          <a:off x="232317" y="1200150"/>
          <a:ext cx="5863683" cy="40957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6648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2183893">
                  <a:extLst>
                    <a:ext uri="{9D8B030D-6E8A-4147-A177-3AD203B41FA5}">
                      <a16:colId xmlns:a16="http://schemas.microsoft.com/office/drawing/2014/main" val="180000244"/>
                    </a:ext>
                  </a:extLst>
                </a:gridCol>
                <a:gridCol w="2153142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</a:tblGrid>
              <a:tr h="9400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  <a:r>
                        <a:rPr lang="en-US" baseline="0" dirty="0"/>
                        <a:t>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Sales Volume</a:t>
                      </a:r>
                    </a:p>
                    <a:p>
                      <a:pPr algn="ctr"/>
                      <a:r>
                        <a:rPr lang="en-US" dirty="0"/>
                        <a:t>+/- % 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4462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Alcohol Brand Performance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140689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Manitoba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588697"/>
                  </a:ext>
                </a:extLst>
              </a:tr>
              <a:tr h="394462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Non-Alcohol Brand Performance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Alberta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Manitoba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Anticipated 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Saskatchewan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44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77349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37322D-23CE-57F4-279F-0CBE4CB24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22497"/>
              </p:ext>
            </p:extLst>
          </p:nvPr>
        </p:nvGraphicFramePr>
        <p:xfrm>
          <a:off x="6147881" y="1736333"/>
          <a:ext cx="2905752" cy="298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881">
                  <a:extLst>
                    <a:ext uri="{9D8B030D-6E8A-4147-A177-3AD203B41FA5}">
                      <a16:colId xmlns:a16="http://schemas.microsoft.com/office/drawing/2014/main" val="3793715826"/>
                    </a:ext>
                  </a:extLst>
                </a:gridCol>
                <a:gridCol w="1329871">
                  <a:extLst>
                    <a:ext uri="{9D8B030D-6E8A-4147-A177-3AD203B41FA5}">
                      <a16:colId xmlns:a16="http://schemas.microsoft.com/office/drawing/2014/main" val="3815234566"/>
                    </a:ext>
                  </a:extLst>
                </a:gridCol>
              </a:tblGrid>
              <a:tr h="3355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REQUIRED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748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Identify time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frame </a:t>
                      </a:r>
                      <a:r>
                        <a:rPr lang="en-US" sz="1600" b="1" dirty="0">
                          <a:latin typeface="+mn-lt"/>
                        </a:rPr>
                        <a:t>used 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 (12-month period preferred)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99493"/>
                  </a:ext>
                </a:extLst>
              </a:tr>
              <a:tr h="1252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MM/YYYY - MM/YYYY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643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Check applicable sales volume measure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1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Wine &amp; Spirits: 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/>
                        <a:t>9 litre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2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Beer &amp; RTD: Hectolitres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244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9176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oduct Presentation 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roposed Opportunity&amp;quot;&quot;/&gt;&lt;property id=&quot;20307&quot; value=&quot;257&quot;/&gt;&lt;/object&gt;&lt;object type=&quot;3&quot; unique_id=&quot;10005&quot;&gt;&lt;property id=&quot;20148&quot; value=&quot;5&quot;/&gt;&lt;property id=&quot;20300&quot; value=&quot;Slide 4 - &amp;quot;Market Insights&amp;quot;&quot;/&gt;&lt;property id=&quot;20307&quot; value=&quot;266&quot;/&gt;&lt;/object&gt;&lt;object type=&quot;3&quot; unique_id=&quot;10006&quot;&gt;&lt;property id=&quot;20148&quot; value=&quot;5&quot;/&gt;&lt;property id=&quot;20300&quot; value=&quot;Slide 5 - &amp;quot;Brand Performance - Canada&amp;quot;&quot;/&gt;&lt;property id=&quot;20307&quot; value=&quot;265&quot;/&gt;&lt;/object&gt;&lt;object type=&quot;3&quot; unique_id=&quot;10008&quot;&gt;&lt;property id=&quot;20148&quot; value=&quot;5&quot;/&gt;&lt;property id=&quot;20300&quot; value=&quot;Slide 3 - &amp;quot;Product Differentiation&amp;quot;&quot;/&gt;&lt;property id=&quot;20307&quot; value=&quot;260&quot;/&gt;&lt;/object&gt;&lt;object type=&quot;3&quot; unique_id=&quot;10009&quot;&gt;&lt;property id=&quot;20148&quot; value=&quot;5&quot;/&gt;&lt;property id=&quot;20300&quot; value=&quot;Slide 9 - &amp;quot;Marketing Support&amp;quot;&quot;/&gt;&lt;property id=&quot;20307&quot; value=&quot;261&quot;/&gt;&lt;/object&gt;&lt;object type=&quot;3&quot; unique_id=&quot;10010&quot;&gt;&lt;property id=&quot;20148&quot; value=&quot;5&quot;/&gt;&lt;property id=&quot;20300&quot; value=&quot;Slide 10 - &amp;quot;Application Checklist&amp;quot;&quot;/&gt;&lt;property id=&quot;20307&quot; value=&quot;262&quot;/&gt;&lt;/object&gt;&lt;object type=&quot;3&quot; unique_id=&quot;10101&quot;&gt;&lt;property id=&quot;20148&quot; value=&quot;5&quot;/&gt;&lt;property id=&quot;20300&quot; value=&quot;Slide 6 - &amp;quot;Brand Performance - International&amp;quot;&quot;/&gt;&lt;property id=&quot;20307&quot; value=&quot;271&quot;/&gt;&lt;/object&gt;&lt;object type=&quot;3&quot; unique_id=&quot;10102&quot;&gt;&lt;property id=&quot;20148&quot; value=&quot;5&quot;/&gt;&lt;property id=&quot;20300&quot; value=&quot;Slide 7 - &amp;quot;Item Performance - &amp;amp;#x09;Canada&amp;quot;&quot;/&gt;&lt;property id=&quot;20307&quot; value=&quot;272&quot;/&gt;&lt;/object&gt;&lt;object type=&quot;3&quot; unique_id=&quot;10103&quot;&gt;&lt;property id=&quot;20148&quot; value=&quot;5&quot;/&gt;&lt;property id=&quot;20300&quot; value=&quot;Slide 8 - &amp;quot;Item Performance - &amp;amp;#x09;International&amp;quot;&quot;/&gt;&lt;property id=&quot;20307&quot; value=&quot;273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F6D0C57796DD40B6471A0341CE9A01" ma:contentTypeVersion="5" ma:contentTypeDescription="Create a new document." ma:contentTypeScope="" ma:versionID="ddb78574b6f6fbcb149610a9a13ba7cf">
  <xsd:schema xmlns:xsd="http://www.w3.org/2001/XMLSchema" xmlns:xs="http://www.w3.org/2001/XMLSchema" xmlns:p="http://schemas.microsoft.com/office/2006/metadata/properties" xmlns:ns2="f6c07540-635d-46bb-be36-4a1ecc8908dc" xmlns:ns3="6b09a28d-6c54-41c7-a764-7bec46ddc650" targetNamespace="http://schemas.microsoft.com/office/2006/metadata/properties" ma:root="true" ma:fieldsID="32b3d74750fa917afb5b0edc74ace70e" ns2:_="" ns3:_="">
    <xsd:import namespace="f6c07540-635d-46bb-be36-4a1ecc8908dc"/>
    <xsd:import namespace="6b09a28d-6c54-41c7-a764-7bec46ddc6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07540-635d-46bb-be36-4a1ecc890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9a28d-6c54-41c7-a764-7bec46ddc6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53646A-14EC-4037-BA8F-FCE7C9A65C6E}">
  <ds:schemaRefs>
    <ds:schemaRef ds:uri="6b09a28d-6c54-41c7-a764-7bec46ddc650"/>
    <ds:schemaRef ds:uri="f6c07540-635d-46bb-be36-4a1ecc8908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C45C80E-7B0A-4E72-983E-61B2AEC5E6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10C8A3-90FD-4F74-8799-0BAB2F3E2544}">
  <ds:schemaRefs>
    <ds:schemaRef ds:uri="http://schemas.microsoft.com/office/infopath/2007/PartnerControls"/>
    <ds:schemaRef ds:uri="f6c07540-635d-46bb-be36-4a1ecc8908dc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6b09a28d-6c54-41c7-a764-7bec46ddc65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772</Words>
  <Application>Microsoft Office PowerPoint</Application>
  <PresentationFormat>On-screen Show (4:3)</PresentationFormat>
  <Paragraphs>152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Office Theme</vt:lpstr>
      <vt:lpstr> TITLE PAGE  </vt:lpstr>
      <vt:lpstr>Non-Alcohol Proposed Opportunity</vt:lpstr>
      <vt:lpstr>Application Checklist</vt:lpstr>
      <vt:lpstr>Color Images of Product Labels (insert on next two slides)</vt:lpstr>
      <vt:lpstr>1. Image of front label – clear enough to review all label details (words and imagery)</vt:lpstr>
      <vt:lpstr>2. Image of back/side label – clear enough to review all label details (words and imagery)</vt:lpstr>
      <vt:lpstr>Product Information</vt:lpstr>
      <vt:lpstr>Non-Alcohol Competitive Landscape - Winnipeg</vt:lpstr>
      <vt:lpstr>Alcohol &amp; Non-Alcohol Brand Performance</vt:lpstr>
      <vt:lpstr>Non-Alcohol Brand Portfolio Item Ranking</vt:lpstr>
      <vt:lpstr>Non-Alcohol Item Performance</vt:lpstr>
      <vt:lpstr>Manitoba Forecast Estimate</vt:lpstr>
      <vt:lpstr>Marketing Support</vt:lpstr>
    </vt:vector>
  </TitlesOfParts>
  <Company>Manitoba Liquor &amp; Lotteries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Nevraumont</dc:creator>
  <cp:lastModifiedBy>Wayne Nevraumont</cp:lastModifiedBy>
  <cp:revision>4</cp:revision>
  <cp:lastPrinted>2018-09-05T17:35:50Z</cp:lastPrinted>
  <dcterms:created xsi:type="dcterms:W3CDTF">2018-08-07T20:59:49Z</dcterms:created>
  <dcterms:modified xsi:type="dcterms:W3CDTF">2024-04-24T14:00:12Z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0x010100EDF6D0C57796DD40B6471A0341CE9A01</vt:lpwstr>
  </property>
</Properties>
</file>