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  <p:sldMasterId id="2147483720" r:id="rId5"/>
  </p:sldMasterIdLst>
  <p:notesMasterIdLst>
    <p:notesMasterId r:id="rId18"/>
  </p:notesMasterIdLst>
  <p:sldIdLst>
    <p:sldId id="295" r:id="rId6"/>
    <p:sldId id="257" r:id="rId7"/>
    <p:sldId id="296" r:id="rId8"/>
    <p:sldId id="297" r:id="rId9"/>
    <p:sldId id="298" r:id="rId10"/>
    <p:sldId id="292" r:id="rId11"/>
    <p:sldId id="277" r:id="rId12"/>
    <p:sldId id="291" r:id="rId13"/>
    <p:sldId id="294" r:id="rId14"/>
    <p:sldId id="293" r:id="rId15"/>
    <p:sldId id="287" r:id="rId16"/>
    <p:sldId id="261" r:id="rId17"/>
  </p:sldIdLst>
  <p:sldSz cx="9144000" cy="6858000" type="screen4x3"/>
  <p:notesSz cx="7010400" cy="92964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yne Nevraumont" initials="WN" lastIdx="1" clrIdx="0">
    <p:extLst>
      <p:ext uri="{19B8F6BF-5375-455C-9EA6-DF929625EA0E}">
        <p15:presenceInfo xmlns:p15="http://schemas.microsoft.com/office/powerpoint/2012/main" userId="S::wayne.nevraumont@mbll.ca::a72414ef-495f-4a3f-8d69-385a28dff7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0000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932" y="96"/>
      </p:cViewPr>
      <p:guideLst>
        <p:guide orient="horz" pos="2160"/>
        <p:guide pos="2880"/>
        <p:guide pos="29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 Fidler" userId="0ba09058-317a-427b-9082-05718aa504b9" providerId="ADAL" clId="{6D91D86B-D676-427D-9925-17709ED1729C}"/>
    <pc:docChg chg="undo custSel modSld">
      <pc:chgData name="Adam Fidler" userId="0ba09058-317a-427b-9082-05718aa504b9" providerId="ADAL" clId="{6D91D86B-D676-427D-9925-17709ED1729C}" dt="2026-02-24T20:31:04.043" v="11" actId="27636"/>
      <pc:docMkLst>
        <pc:docMk/>
      </pc:docMkLst>
      <pc:sldChg chg="modSp mod">
        <pc:chgData name="Adam Fidler" userId="0ba09058-317a-427b-9082-05718aa504b9" providerId="ADAL" clId="{6D91D86B-D676-427D-9925-17709ED1729C}" dt="2026-02-24T20:30:39.700" v="3" actId="20577"/>
        <pc:sldMkLst>
          <pc:docMk/>
          <pc:sldMk cId="3846297527" sldId="295"/>
        </pc:sldMkLst>
        <pc:spChg chg="mod">
          <ac:chgData name="Adam Fidler" userId="0ba09058-317a-427b-9082-05718aa504b9" providerId="ADAL" clId="{6D91D86B-D676-427D-9925-17709ED1729C}" dt="2026-02-24T20:30:39.700" v="3" actId="20577"/>
          <ac:spMkLst>
            <pc:docMk/>
            <pc:sldMk cId="3846297527" sldId="295"/>
            <ac:spMk id="2" creationId="{00000000-0000-0000-0000-000000000000}"/>
          </ac:spMkLst>
        </pc:spChg>
      </pc:sldChg>
      <pc:sldChg chg="addSp delSp modSp mod">
        <pc:chgData name="Adam Fidler" userId="0ba09058-317a-427b-9082-05718aa504b9" providerId="ADAL" clId="{6D91D86B-D676-427D-9925-17709ED1729C}" dt="2026-02-24T20:31:04.043" v="11" actId="27636"/>
        <pc:sldMkLst>
          <pc:docMk/>
          <pc:sldMk cId="1131699518" sldId="296"/>
        </pc:sldMkLst>
        <pc:spChg chg="add del mod">
          <ac:chgData name="Adam Fidler" userId="0ba09058-317a-427b-9082-05718aa504b9" providerId="ADAL" clId="{6D91D86B-D676-427D-9925-17709ED1729C}" dt="2026-02-24T20:31:04.043" v="11" actId="27636"/>
          <ac:spMkLst>
            <pc:docMk/>
            <pc:sldMk cId="1131699518" sldId="296"/>
            <ac:spMk id="3" creationId="{00000000-0000-0000-0000-000000000000}"/>
          </ac:spMkLst>
        </pc:spChg>
        <pc:spChg chg="add del mod">
          <ac:chgData name="Adam Fidler" userId="0ba09058-317a-427b-9082-05718aa504b9" providerId="ADAL" clId="{6D91D86B-D676-427D-9925-17709ED1729C}" dt="2026-02-24T20:30:56.958" v="9" actId="478"/>
          <ac:spMkLst>
            <pc:docMk/>
            <pc:sldMk cId="1131699518" sldId="296"/>
            <ac:spMk id="6" creationId="{A74D44F2-4BF5-E2FF-D147-9EDD09ABFAC8}"/>
          </ac:spMkLst>
        </pc:spChg>
        <pc:spChg chg="add mod">
          <ac:chgData name="Adam Fidler" userId="0ba09058-317a-427b-9082-05718aa504b9" providerId="ADAL" clId="{6D91D86B-D676-427D-9925-17709ED1729C}" dt="2026-02-24T20:30:56.468" v="8"/>
          <ac:spMkLst>
            <pc:docMk/>
            <pc:sldMk cId="1131699518" sldId="296"/>
            <ac:spMk id="7" creationId="{5D5CB2C6-922C-D6AB-299E-1D2122D134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3AD2D-CDDC-436A-9B0A-D2F61454438C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FE48D-905E-42E8-AB8E-3E33C63056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17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7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6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844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00E93-5922-C205-35E2-A5D1BC66D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6AB7D-35A8-BA92-1C63-3AE25CC36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F921D-1FC0-15E5-1C25-9C9E21F4D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8869-D56A-47B3-BD80-25253AD9B652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6AD33-F971-2C13-844C-3DA402A25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AF077-A023-78A9-6F8E-3F98BBE6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35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7E8D4-47CF-F318-B528-D0BAA5B6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FB895-2DA1-E9AC-2AFC-19049FE4A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F9324-3320-4BDA-1CEF-7B314DAB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176-DF52-4B94-8B09-55CD78E475B5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ABA1-9BE9-73CD-1275-F7F33C7DF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9D564-1073-0F56-AC2A-AF1E9DAE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690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1E5B-6989-779C-51F1-86C354E2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70E54-6BC8-D685-C980-A882E1D07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22ADE-8F5D-A67D-F9EE-A468FFBD1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0817-4D23-4FDD-8E41-F37D32AB07DD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2622F-BB62-44AA-4634-D036F2559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524F7-5D18-B4DB-879C-9C53D63C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107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95C8B-0EEF-4F1F-A705-CC162915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B9D2E-5237-0606-60CD-74C501560D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FB2C7-14D2-4562-70D5-EE9AC387B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F09067-3724-C1B4-B17E-A1560F008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4BF1-3911-4CCF-9E40-FEBE1FA53B91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EBDC4-026B-6CB7-E705-25B88F23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9EE34-E569-BB80-08B5-4D1EBEB5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41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E6119-2679-0E3E-E152-B8073CBE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8308E-524F-C694-6510-70A9A06F7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542EF-EFD5-53A7-0BBB-2F60DE043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68A2C-1B86-ED29-5C98-61353A89D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0BBA95-4E51-92A6-1C4C-444FA3BA4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A0794-CDF2-4CB0-64DB-21BD0BEAF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95CC-A4A9-4B83-BBB2-90D214070001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EFA58-718E-E1EB-66CD-5FA4D846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918DB-A6A6-650D-1DC7-41755278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829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38B35-8D00-C66E-6BC0-56501FC7A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5D4F01-F0BE-87CB-2E19-85526311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7197-C672-4DE5-AA46-533AE773746A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F7DA2-0D56-F6BC-A64B-31379541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C60C3-47D9-6534-1BB7-FD53F203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388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46B871-D417-2234-BDE2-A47BD392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4108-1E89-408C-863C-D270A0F1C97E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5E6555-7C85-3589-1644-B5964A53D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4ECBF2-254E-FFBB-79D6-9C35B7622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026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C8618-6384-D9FE-ED9B-250ED260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0F67-7C32-707D-17F6-CA22CCB53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6D8BF-D0DB-B455-7652-8F93B32AE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78DEF-FDC0-5026-2DCC-498F9FBB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F39-19B8-49F6-BE16-58003E4581D3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519F6-49B9-8CE7-AD7E-6409F81F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8DE37E-CC19-4A62-C68D-A5A2499E1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28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757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ED429-053B-7113-47D9-3F0205CE2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918B10-B287-E459-42E8-9DF7183EA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663C1-CDFF-E409-C56C-DCA6B0282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499DF-5DAE-E37B-8AC7-212A06A4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F4D6-8A65-4F5C-9CE1-79D7986730CD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03076-6F99-07D2-670F-AE3D972A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10A79-7CEA-A7A8-E5C5-64982F94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4268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87478-7D41-D801-AB7C-C16E5D91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7BF01-3143-E9A4-6308-A13B4B905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DFA2B-B7E7-9232-F6CE-62894863A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6EAF-2886-4898-B6F7-55AFD83E44E3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18B5E-74CD-42A9-13BE-39AC8AD45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B1531-D268-A02B-F6AF-CE40A931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32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E259F-E18E-C960-6CEE-31A3C4BC3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E1F609-8FBC-4B80-DD07-8F1FCE55E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AF521-8DC4-FAB7-FBFA-DC07C04B7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C134F-E38F-4204-AB6A-FCD3C16B5C36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6F6E-073C-B608-B111-AFCF35F74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DC651-4C43-567A-FBF9-217E7DE7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19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49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0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0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8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94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7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18861E-D088-6DC2-724F-80351C5B5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97423-AE34-3DB4-1E76-96F56E8A1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04831-E388-F253-D618-250068841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B46BB-D321-4515-B2FD-841A040232F7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DE4C8-4456-C1C5-9B9D-5093A4664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4BFD-2035-C814-A230-19B3C7720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84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bllpartners.ca/node/923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bllpartners.ca/liquor-partners/liquor-agents-suppliers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1093788"/>
            <a:ext cx="7879841" cy="296720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 defTabSz="914400"/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MBLL De-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Alcoholized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Listing Presentation</a:t>
            </a: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2026: Version </a:t>
            </a:r>
            <a:r>
              <a:rPr lang="en-US" sz="3600" dirty="0"/>
              <a:t>2</a:t>
            </a: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39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0249276A-087B-44B5-ABAE-B479944D4881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2/24/2026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6297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22006"/>
            <a:ext cx="8229600" cy="81144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De-Alcoholized Item Performance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29DECF-1595-DEBE-DB45-487A5D5A9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714205"/>
              </p:ext>
            </p:extLst>
          </p:nvPr>
        </p:nvGraphicFramePr>
        <p:xfrm>
          <a:off x="232317" y="1419224"/>
          <a:ext cx="5863683" cy="33242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6648">
                  <a:extLst>
                    <a:ext uri="{9D8B030D-6E8A-4147-A177-3AD203B41FA5}">
                      <a16:colId xmlns:a16="http://schemas.microsoft.com/office/drawing/2014/main" val="1447447266"/>
                    </a:ext>
                  </a:extLst>
                </a:gridCol>
                <a:gridCol w="2183893">
                  <a:extLst>
                    <a:ext uri="{9D8B030D-6E8A-4147-A177-3AD203B41FA5}">
                      <a16:colId xmlns:a16="http://schemas.microsoft.com/office/drawing/2014/main" val="180000244"/>
                    </a:ext>
                  </a:extLst>
                </a:gridCol>
                <a:gridCol w="2153142">
                  <a:extLst>
                    <a:ext uri="{9D8B030D-6E8A-4147-A177-3AD203B41FA5}">
                      <a16:colId xmlns:a16="http://schemas.microsoft.com/office/drawing/2014/main" val="1618635659"/>
                    </a:ext>
                  </a:extLst>
                </a:gridCol>
              </a:tblGrid>
              <a:tr h="107299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Province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Sales Volume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Sales Volume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+/- % variance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Alberta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88697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B.C.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Manitoba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Anticipated Volume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Saskatchewan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318296"/>
                  </a:ext>
                </a:extLst>
              </a:tr>
              <a:tr h="45024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Ontario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DC8FABE-EBE5-3D59-91C6-3CF71A9B8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514721"/>
              </p:ext>
            </p:extLst>
          </p:nvPr>
        </p:nvGraphicFramePr>
        <p:xfrm>
          <a:off x="6228420" y="1419224"/>
          <a:ext cx="2802136" cy="189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2136">
                  <a:extLst>
                    <a:ext uri="{9D8B030D-6E8A-4147-A177-3AD203B41FA5}">
                      <a16:colId xmlns:a16="http://schemas.microsoft.com/office/drawing/2014/main" val="3909853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831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b="1" dirty="0"/>
                        <a:t>Identify time frame used (12-month period preferred)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592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>
                          <a:solidFill>
                            <a:srgbClr val="D80000"/>
                          </a:solidFill>
                        </a:rPr>
                        <a:t>MM/YYYY – MM/YYYY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674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b="1" dirty="0"/>
                        <a:t>Check applicable sales volume measure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39362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267C4CB-6D26-6303-0681-D470B5407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585549"/>
              </p:ext>
            </p:extLst>
          </p:nvPr>
        </p:nvGraphicFramePr>
        <p:xfrm>
          <a:off x="6228419" y="3319144"/>
          <a:ext cx="2802138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1069">
                  <a:extLst>
                    <a:ext uri="{9D8B030D-6E8A-4147-A177-3AD203B41FA5}">
                      <a16:colId xmlns:a16="http://schemas.microsoft.com/office/drawing/2014/main" val="4132666098"/>
                    </a:ext>
                  </a:extLst>
                </a:gridCol>
                <a:gridCol w="1401069">
                  <a:extLst>
                    <a:ext uri="{9D8B030D-6E8A-4147-A177-3AD203B41FA5}">
                      <a16:colId xmlns:a16="http://schemas.microsoft.com/office/drawing/2014/main" val="809027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sz="1600" b="0" dirty="0">
                          <a:solidFill>
                            <a:schemeClr val="tx1"/>
                          </a:solidFill>
                        </a:rPr>
                        <a:t>Wine &amp; Spirits:</a:t>
                      </a:r>
                    </a:p>
                    <a:p>
                      <a:r>
                        <a:rPr lang="en-CA" sz="1600" b="0" dirty="0">
                          <a:solidFill>
                            <a:schemeClr val="tx1"/>
                          </a:solidFill>
                        </a:rPr>
                        <a:t>9 litre cases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6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/>
                        <a:t>Beer &amp; RTD:</a:t>
                      </a:r>
                    </a:p>
                    <a:p>
                      <a:r>
                        <a:rPr lang="en-CA" sz="1600" dirty="0"/>
                        <a:t>Hectolitres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393616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4096D104-20D9-4B37-AA0F-6F624196260B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543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8E46D-F902-4578-9B99-4E13C4A6C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/>
              <a:t>Manitoba Forecast Estimate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57528-1371-4749-9E84-5E6CBF283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29799"/>
            <a:ext cx="7765337" cy="7960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Explain the logic used to calculate the MB anticipated volume provided on the "Item Performance - Canada" slide.</a:t>
            </a:r>
            <a:endParaRPr lang="en-US" sz="2000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0F92F4-533E-3BAE-2914-1C3B8054DA17}"/>
              </a:ext>
            </a:extLst>
          </p:cNvPr>
          <p:cNvSpPr txBox="1"/>
          <p:nvPr/>
        </p:nvSpPr>
        <p:spPr>
          <a:xfrm>
            <a:off x="702473" y="2782669"/>
            <a:ext cx="7319374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Insert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967CB-6E3D-4224-B092-E4B42F1E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ED50-24D2-4B15-941B-2E51A10DCC78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167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398"/>
            <a:ext cx="8229600" cy="110895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Marketing Support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B2062-9A82-40B1-9141-805BF5EB2F70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8650" y="2055778"/>
            <a:ext cx="8134350" cy="46656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/>
              <a:t>Include an itemized and detailed marketing plan, with timelines. </a:t>
            </a:r>
          </a:p>
          <a:p>
            <a:pPr algn="l"/>
            <a:endParaRPr lang="en-US" sz="2000" dirty="0"/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Outline your Manitoba marketing plan. This may include such things as; sponsorships, events, festivals, social media, TV/radio, institutional ad (billboards, newspapers, flyers, etc.)                                                                           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/>
              <a:t>Outline your Marketing Plan for Liquor Marts. All available programs can be found in the Marketing Program Guide. Please refer to our website for the guide.</a:t>
            </a:r>
          </a:p>
          <a:p>
            <a:pPr algn="l"/>
            <a:r>
              <a:rPr lang="en-US" sz="2000" dirty="0">
                <a:hlinkClick r:id="rId2"/>
              </a:rPr>
              <a:t>https://www.mbllpartners.ca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l"/>
            <a:r>
              <a:rPr lang="en-US" sz="2000" dirty="0"/>
              <a:t>E.g.: If your proposal includes LTO’s, outline the timing and respective discounts of each LTO. </a:t>
            </a:r>
          </a:p>
          <a:p>
            <a:pPr algn="l"/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00" dirty="0"/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375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6378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De-Alcoholized Proposed Opportunity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3CA4-0D2E-415D-AA4E-C42BB77E02B9}" type="datetime1">
              <a:rPr lang="en-US" smtClean="0"/>
              <a:t>2/24/2026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790614"/>
              </p:ext>
            </p:extLst>
          </p:nvPr>
        </p:nvGraphicFramePr>
        <p:xfrm>
          <a:off x="533400" y="1102428"/>
          <a:ext cx="8077200" cy="5120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43225">
                  <a:extLst>
                    <a:ext uri="{9D8B030D-6E8A-4147-A177-3AD203B41FA5}">
                      <a16:colId xmlns:a16="http://schemas.microsoft.com/office/drawing/2014/main" val="3675052138"/>
                    </a:ext>
                  </a:extLst>
                </a:gridCol>
                <a:gridCol w="5133975">
                  <a:extLst>
                    <a:ext uri="{9D8B030D-6E8A-4147-A177-3AD203B41FA5}">
                      <a16:colId xmlns:a16="http://schemas.microsoft.com/office/drawing/2014/main" val="4176200829"/>
                    </a:ext>
                  </a:extLst>
                </a:gridCol>
              </a:tblGrid>
              <a:tr h="3202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Product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Information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59203"/>
                  </a:ext>
                </a:extLst>
              </a:tr>
              <a:tr h="49500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Does this brand have a strong Alcohol Brand Presence In MBLL?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b="0" i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 yes, </a:t>
                      </a:r>
                      <a:r>
                        <a:rPr lang="en-US" sz="1400" b="0" i="0" u="none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indicate brand - </a:t>
                      </a:r>
                      <a:endParaRPr lang="en-US" sz="1400" b="1" i="1" u="sng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9015065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Producer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5590771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Country of Origin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4458121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Supplier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3755672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Agent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5694090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Manitoba Representation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If applicable, provide contact information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0753449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u="sng" kern="1200" dirty="0">
                          <a:solidFill>
                            <a:schemeClr val="tx1"/>
                          </a:solidFill>
                        </a:rPr>
                        <a:t>De-Alcoholized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 Item Description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9958447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latin typeface="Calibri"/>
                        </a:rPr>
                        <a:t>Alcohol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123983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latin typeface="Calibri"/>
                        </a:rPr>
                        <a:t>Recommended Item Retail Price (MB)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668711"/>
                  </a:ext>
                </a:extLst>
              </a:tr>
              <a:tr h="29770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latin typeface="+mn-lt"/>
                        </a:rPr>
                        <a:t>Duty Paid Landed Cost (DPLC)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algn="l" defTabSz="685800"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Contact our PMC team for assistance if required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3712124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Retail Gross Profit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See call letter for calculation formula if required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7763788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Selling Unit Size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7834533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Selling Units per Case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2606129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Ship Point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Must be delivered to MBLL or have a Canadian ship point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6179356"/>
                  </a:ext>
                </a:extLst>
              </a:tr>
              <a:tr h="2911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</a:rPr>
                        <a:t>Minimum Order Cases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2918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01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468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Application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2" y="977106"/>
            <a:ext cx="8067675" cy="5441951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sz="2400" dirty="0"/>
              <a:t>Only applications containing </a:t>
            </a:r>
            <a:r>
              <a:rPr lang="en-US" sz="2400" u="sng" dirty="0"/>
              <a:t>ALL</a:t>
            </a:r>
            <a:r>
              <a:rPr lang="en-US" sz="2400" dirty="0"/>
              <a:t> components of this check list will be considered. Applications missing information will be deemed incomplete and not considered for listing.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Required:</a:t>
            </a:r>
            <a:endParaRPr lang="en-US" sz="2400" dirty="0"/>
          </a:p>
          <a:p>
            <a:pPr lvl="0"/>
            <a:r>
              <a:rPr lang="en-US" sz="2400" dirty="0"/>
              <a:t>Product Application Form (Smartsheet) including the following attachments: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MBLL Distinctions Call for Listing 2026 - Presentation Template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Supplier Information Form (excel format only, no PDF)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Letter of Authorization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Product Technical/Sell Sheet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2 Digital Color Images (either PDF OR JPEG format only).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i="1" dirty="0"/>
              <a:t>1 image for MBLL Website (Bottle/can – 3” wide at 300 dpi</a:t>
            </a:r>
            <a:r>
              <a:rPr lang="en-US" sz="1600" dirty="0"/>
              <a:t> </a:t>
            </a:r>
            <a:r>
              <a:rPr lang="en-US" sz="1600" b="1" i="1" u="sng" dirty="0"/>
              <a:t>or</a:t>
            </a:r>
            <a:r>
              <a:rPr lang="en-US" sz="1600" dirty="0"/>
              <a:t> </a:t>
            </a:r>
            <a:r>
              <a:rPr lang="en-US" sz="1600" i="1" dirty="0"/>
              <a:t>case/package – 5” wide at 300 dpi)</a:t>
            </a:r>
            <a:endParaRPr lang="en-US" sz="16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600" i="1" dirty="0"/>
              <a:t>1 image of Back/Side label –clear enough to review all label details</a:t>
            </a:r>
            <a:endParaRPr lang="en-US" sz="16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Required forms and templates are located a: </a:t>
            </a:r>
            <a:r>
              <a:rPr lang="en-US" sz="2400" u="sng" dirty="0">
                <a:hlinkClick r:id="rId2"/>
              </a:rPr>
              <a:t>https://www.mbllpartners.ca/liquor-partners/liquor-agents-suppliers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Additional information and requirements: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Product must be Canadian Food Inspection Agency (CFIA) compliant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Review of Social Responsibility Product Listing Guideline prior to submission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Declaration of Origin (Imported products)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Annual Declaration of Production (new suppliers claiming Micro status)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900" dirty="0"/>
              <a:t>Organic Certification if applicable</a:t>
            </a:r>
          </a:p>
          <a:p>
            <a:pPr marL="0" indent="0">
              <a:buNone/>
            </a:pPr>
            <a:endParaRPr lang="en-US" sz="1300" dirty="0">
              <a:cs typeface="Calibri" panose="020F0502020204030204"/>
            </a:endParaRPr>
          </a:p>
          <a:p>
            <a:endParaRPr lang="en-US" sz="2400" dirty="0"/>
          </a:p>
          <a:p>
            <a:endParaRPr lang="en-US" sz="2400" dirty="0">
              <a:cs typeface="Calibri" panose="020F0502020204030204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1966B-5A91-4F99-9A9B-497766FC0E7E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2/24/2026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699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Color Images of Product &amp; Labels</a:t>
            </a:r>
            <a:br>
              <a:rPr lang="en-US" sz="3600" b="1" dirty="0"/>
            </a:br>
            <a:endParaRPr lang="en-US" sz="2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C935FD-E3AB-4917-8453-23478C1C65AC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2/24/2026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89EB7A-9F52-4904-8BAA-A76A3A629FD3}"/>
              </a:ext>
            </a:extLst>
          </p:cNvPr>
          <p:cNvSpPr txBox="1"/>
          <p:nvPr/>
        </p:nvSpPr>
        <p:spPr>
          <a:xfrm>
            <a:off x="628650" y="1603671"/>
            <a:ext cx="7505700" cy="43396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Labels are used to review the proposed item for: accurate product identification, Social Responsibility, and important Canadian Food Inspection Agency components.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Without required labels, a product review is not possible.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Insert colour images of: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	 Product image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	 Front, Back &amp; Side labels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198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F208E-7775-45DA-8A1D-49D0312F6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Insert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>
                <a:latin typeface="+mn-lt"/>
              </a:rPr>
              <a:t>Product Images &amp; Labels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97202-7CA9-4061-9704-4EC1FF50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337C1C-3A04-4244-B13A-0E4D798A3ABB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2/24/2026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7828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4CE13-DA79-BE6D-E4FB-27F9F58C2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57672-B4A9-D976-CA51-12FBBF56A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Product</a:t>
            </a:r>
            <a:r>
              <a:rPr lang="en-US" sz="4000" dirty="0"/>
              <a:t> </a:t>
            </a:r>
            <a:r>
              <a:rPr lang="en-US" sz="3600" b="1" dirty="0"/>
              <a:t>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9FB79-9466-94F8-3894-6B52306A2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1"/>
            <a:ext cx="7886700" cy="48053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2000" dirty="0">
              <a:highlight>
                <a:srgbClr val="FFFF00"/>
              </a:highlight>
              <a:cs typeface="Calibri"/>
            </a:endParaRPr>
          </a:p>
          <a:p>
            <a:pPr marL="0" indent="0">
              <a:buNone/>
            </a:pPr>
            <a:r>
              <a:rPr lang="en-US" sz="2000" b="1" dirty="0">
                <a:cs typeface="Calibri"/>
              </a:rPr>
              <a:t>Note: Provide compelling reasons to list your proposed item(s). Please be concise and specific. Maximum of </a:t>
            </a:r>
            <a:r>
              <a:rPr lang="en-US" sz="2000" b="1" u="sng" dirty="0">
                <a:cs typeface="Calibri"/>
              </a:rPr>
              <a:t>4</a:t>
            </a:r>
            <a:r>
              <a:rPr lang="en-US" sz="2000" b="1" dirty="0">
                <a:cs typeface="Calibri"/>
              </a:rPr>
              <a:t> slides.</a:t>
            </a:r>
            <a:endParaRPr lang="en-US" sz="2000" dirty="0">
              <a:cs typeface="Calibri"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cs typeface="Calibri"/>
            </a:endParaRPr>
          </a:p>
          <a:p>
            <a:pPr marL="285750" indent="-285750"/>
            <a:r>
              <a:rPr lang="en-US" sz="2000" dirty="0">
                <a:cs typeface="Calibri" panose="020F0502020204030204"/>
              </a:rPr>
              <a:t>Examples: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Quality Designation</a:t>
            </a:r>
            <a:endParaRPr lang="en-US" sz="2000" b="1" dirty="0"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Certifications (e.g.: Organic, Fair Trade Certified, etc.)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Accolades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Innovative Packaging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Sustainability (egg: Packaging, Manufacturing, Infrastructure, and Green Initiatives)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Relevant trends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cs typeface="Calibri" panose="020F0502020204030204"/>
              </a:rPr>
              <a:t>Assortment enhancement</a:t>
            </a: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342900" lvl="1" indent="0">
              <a:buNone/>
            </a:pPr>
            <a:endParaRPr lang="en-US" sz="2000" dirty="0">
              <a:cs typeface="Calibri" panose="020F0502020204030204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51F49-1A75-8CC2-CA02-A69C0DCC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AE97-21D1-4177-8BA8-E9E40470FA91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78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48361"/>
            <a:ext cx="8229600" cy="61039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De-Alcoholized Competitive Landscape - Winnipeg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4096D104-20D9-4B37-AA0F-6F624196260B}" type="datetime1">
              <a:rPr lang="en-US" smtClean="0"/>
              <a:t>2/24/2026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841767"/>
              </p:ext>
            </p:extLst>
          </p:nvPr>
        </p:nvGraphicFramePr>
        <p:xfrm>
          <a:off x="571500" y="1586721"/>
          <a:ext cx="7867650" cy="45917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12824">
                  <a:extLst>
                    <a:ext uri="{9D8B030D-6E8A-4147-A177-3AD203B41FA5}">
                      <a16:colId xmlns:a16="http://schemas.microsoft.com/office/drawing/2014/main" val="163009384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656812873"/>
                    </a:ext>
                  </a:extLst>
                </a:gridCol>
                <a:gridCol w="2326026">
                  <a:extLst>
                    <a:ext uri="{9D8B030D-6E8A-4147-A177-3AD203B41FA5}">
                      <a16:colId xmlns:a16="http://schemas.microsoft.com/office/drawing/2014/main" val="2932309880"/>
                    </a:ext>
                  </a:extLst>
                </a:gridCol>
              </a:tblGrid>
              <a:tr h="45720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Retailer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Retail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Retail </a:t>
                      </a:r>
                      <a:r>
                        <a:rPr lang="en-US">
                          <a:solidFill>
                            <a:schemeClr val="tx1"/>
                          </a:solidFill>
                        </a:rPr>
                        <a:t>Gross Profit % Based on MBLL DPLC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  <a:tr h="23468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38550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079000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435719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299517"/>
                  </a:ext>
                </a:extLst>
              </a:tr>
              <a:tr h="415684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452944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252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920102"/>
                  </a:ext>
                </a:extLst>
              </a:tr>
            </a:tbl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7C89A2-E9DE-4795-82B7-F11B41E1C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523"/>
            <a:ext cx="7734300" cy="61039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200" i="1" dirty="0"/>
              <a:t>List all major retailers in Winnipeg currently selling this item. Please include their selling retail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2299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22005"/>
            <a:ext cx="8229600" cy="84001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Alcohol &amp; De-Alcoholized Brand Performance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409AC5C-2F72-E85D-03B0-BAACB7CC6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191380"/>
              </p:ext>
            </p:extLst>
          </p:nvPr>
        </p:nvGraphicFramePr>
        <p:xfrm>
          <a:off x="218384" y="1736333"/>
          <a:ext cx="5770935" cy="640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23645">
                  <a:extLst>
                    <a:ext uri="{9D8B030D-6E8A-4147-A177-3AD203B41FA5}">
                      <a16:colId xmlns:a16="http://schemas.microsoft.com/office/drawing/2014/main" val="3107312606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1634707075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4185263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Province</a:t>
                      </a:r>
                    </a:p>
                  </a:txBody>
                  <a:tcPr anchor="ctr">
                    <a:solidFill>
                      <a:srgbClr val="005E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Sales Volume</a:t>
                      </a:r>
                    </a:p>
                  </a:txBody>
                  <a:tcPr anchor="ctr">
                    <a:solidFill>
                      <a:srgbClr val="005E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Sales Volume </a:t>
                      </a:r>
                    </a:p>
                    <a:p>
                      <a:pPr algn="ctr"/>
                      <a:r>
                        <a:rPr lang="en-CA" dirty="0"/>
                        <a:t>+/- % variance</a:t>
                      </a:r>
                    </a:p>
                  </a:txBody>
                  <a:tcPr anchor="ctr">
                    <a:solidFill>
                      <a:srgbClr val="005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4735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3183C3F-68A3-A897-1CCC-3562D7A83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045326"/>
              </p:ext>
            </p:extLst>
          </p:nvPr>
        </p:nvGraphicFramePr>
        <p:xfrm>
          <a:off x="218383" y="2381015"/>
          <a:ext cx="5770937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770937">
                  <a:extLst>
                    <a:ext uri="{9D8B030D-6E8A-4147-A177-3AD203B41FA5}">
                      <a16:colId xmlns:a16="http://schemas.microsoft.com/office/drawing/2014/main" val="1153205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sng" dirty="0">
                          <a:solidFill>
                            <a:schemeClr val="tx1"/>
                          </a:solidFill>
                        </a:rPr>
                        <a:t>Alcohol Brand Performance</a:t>
                      </a:r>
                    </a:p>
                  </a:txBody>
                  <a:tcPr>
                    <a:solidFill>
                      <a:srgbClr val="CCD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15261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7C7515A-6DEE-55F1-E721-B43C24FF61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4316"/>
              </p:ext>
            </p:extLst>
          </p:nvPr>
        </p:nvGraphicFramePr>
        <p:xfrm>
          <a:off x="218384" y="2761059"/>
          <a:ext cx="5770935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23645">
                  <a:extLst>
                    <a:ext uri="{9D8B030D-6E8A-4147-A177-3AD203B41FA5}">
                      <a16:colId xmlns:a16="http://schemas.microsoft.com/office/drawing/2014/main" val="3107312606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1634707075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4185263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b="0" dirty="0">
                          <a:solidFill>
                            <a:schemeClr val="tx1"/>
                          </a:solidFill>
                        </a:rPr>
                        <a:t>Manitoba</a:t>
                      </a:r>
                    </a:p>
                  </a:txBody>
                  <a:tcPr>
                    <a:solidFill>
                      <a:srgbClr val="E7EBE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E7EBE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E7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4735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B297901-9CB5-5444-FE5D-23DC36EBC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246416"/>
              </p:ext>
            </p:extLst>
          </p:nvPr>
        </p:nvGraphicFramePr>
        <p:xfrm>
          <a:off x="218383" y="3141103"/>
          <a:ext cx="5770937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770937">
                  <a:extLst>
                    <a:ext uri="{9D8B030D-6E8A-4147-A177-3AD203B41FA5}">
                      <a16:colId xmlns:a16="http://schemas.microsoft.com/office/drawing/2014/main" val="11359252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sng" dirty="0">
                          <a:solidFill>
                            <a:schemeClr val="tx1"/>
                          </a:solidFill>
                        </a:rPr>
                        <a:t>De-</a:t>
                      </a:r>
                      <a:r>
                        <a:rPr lang="en-US" b="1" i="1" u="sng" dirty="0" err="1">
                          <a:solidFill>
                            <a:schemeClr val="tx1"/>
                          </a:solidFill>
                        </a:rPr>
                        <a:t>Alcoholized</a:t>
                      </a:r>
                      <a:r>
                        <a:rPr lang="en-US" b="1" i="1" u="sng" dirty="0">
                          <a:solidFill>
                            <a:schemeClr val="tx1"/>
                          </a:solidFill>
                        </a:rPr>
                        <a:t> Brand Performance</a:t>
                      </a:r>
                    </a:p>
                  </a:txBody>
                  <a:tcPr>
                    <a:solidFill>
                      <a:srgbClr val="CCD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61076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D1D618F-7EB6-98CB-51A5-A5E0D7B01D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105223"/>
              </p:ext>
            </p:extLst>
          </p:nvPr>
        </p:nvGraphicFramePr>
        <p:xfrm>
          <a:off x="218385" y="3521147"/>
          <a:ext cx="5770935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23645">
                  <a:extLst>
                    <a:ext uri="{9D8B030D-6E8A-4147-A177-3AD203B41FA5}">
                      <a16:colId xmlns:a16="http://schemas.microsoft.com/office/drawing/2014/main" val="401188437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1821191529"/>
                    </a:ext>
                  </a:extLst>
                </a:gridCol>
                <a:gridCol w="1923645">
                  <a:extLst>
                    <a:ext uri="{9D8B030D-6E8A-4147-A177-3AD203B41FA5}">
                      <a16:colId xmlns:a16="http://schemas.microsoft.com/office/drawing/2014/main" val="1880019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b="0" dirty="0">
                          <a:solidFill>
                            <a:schemeClr val="tx1"/>
                          </a:solidFill>
                        </a:rPr>
                        <a:t>Alberta</a:t>
                      </a:r>
                    </a:p>
                  </a:txBody>
                  <a:tcPr>
                    <a:solidFill>
                      <a:srgbClr val="E7EBE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E7EBE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E7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185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B.C.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391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Manitoba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585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Saskatchewan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201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Ontario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12742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176A3E2-78C8-D289-2EBC-8B6FFE54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6175"/>
              </p:ext>
            </p:extLst>
          </p:nvPr>
        </p:nvGraphicFramePr>
        <p:xfrm>
          <a:off x="6135624" y="1748992"/>
          <a:ext cx="2888148" cy="189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8148">
                  <a:extLst>
                    <a:ext uri="{9D8B030D-6E8A-4147-A177-3AD203B41FA5}">
                      <a16:colId xmlns:a16="http://schemas.microsoft.com/office/drawing/2014/main" val="3909853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dirty="0"/>
                        <a:t>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831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b="1" dirty="0"/>
                        <a:t>Identify time frame used (12-month period preferred)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592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>
                          <a:solidFill>
                            <a:srgbClr val="D80000"/>
                          </a:solidFill>
                        </a:rPr>
                        <a:t>MM/YYYY – MM/YYYY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674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1600" b="1" dirty="0"/>
                        <a:t>Check applicable sales volume measure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3936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3A2CA48-CBB9-0217-EAC6-B08CB2BFE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50957"/>
              </p:ext>
            </p:extLst>
          </p:nvPr>
        </p:nvGraphicFramePr>
        <p:xfrm>
          <a:off x="6135623" y="3648912"/>
          <a:ext cx="288815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4075">
                  <a:extLst>
                    <a:ext uri="{9D8B030D-6E8A-4147-A177-3AD203B41FA5}">
                      <a16:colId xmlns:a16="http://schemas.microsoft.com/office/drawing/2014/main" val="4132666098"/>
                    </a:ext>
                  </a:extLst>
                </a:gridCol>
                <a:gridCol w="1444075">
                  <a:extLst>
                    <a:ext uri="{9D8B030D-6E8A-4147-A177-3AD203B41FA5}">
                      <a16:colId xmlns:a16="http://schemas.microsoft.com/office/drawing/2014/main" val="809027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sz="1600" b="0" dirty="0">
                          <a:solidFill>
                            <a:schemeClr val="tx1"/>
                          </a:solidFill>
                        </a:rPr>
                        <a:t>Wine &amp; Spirits:</a:t>
                      </a:r>
                    </a:p>
                    <a:p>
                      <a:r>
                        <a:rPr lang="en-CA" sz="1600" b="0" dirty="0">
                          <a:solidFill>
                            <a:schemeClr val="tx1"/>
                          </a:solidFill>
                        </a:rPr>
                        <a:t>9 litre cases</a:t>
                      </a:r>
                    </a:p>
                  </a:txBody>
                  <a:tcP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62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1600" dirty="0"/>
                        <a:t>Beer &amp; RTD:</a:t>
                      </a:r>
                    </a:p>
                    <a:p>
                      <a:r>
                        <a:rPr lang="en-CA" sz="1600" dirty="0"/>
                        <a:t>Hectolitres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393616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4096D104-20D9-4B37-AA0F-6F624196260B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917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598" y="148361"/>
            <a:ext cx="8229600" cy="61039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De-Alcoholized Portfolio Item Ranking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7C89A2-E9DE-4795-82B7-F11B41E1C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523"/>
            <a:ext cx="7734300" cy="61039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2500" dirty="0"/>
              <a:t>List items, within the applied for brand, in descending order of brand share.</a:t>
            </a:r>
          </a:p>
          <a:p>
            <a:pPr marL="0" indent="0" algn="ctr">
              <a:buNone/>
            </a:pPr>
            <a:r>
              <a:rPr lang="en-US" sz="2500" dirty="0"/>
              <a:t>Highlight the proposed item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467193"/>
              </p:ext>
            </p:extLst>
          </p:nvPr>
        </p:nvGraphicFramePr>
        <p:xfrm>
          <a:off x="571500" y="1586721"/>
          <a:ext cx="8001000" cy="486606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40909">
                  <a:extLst>
                    <a:ext uri="{9D8B030D-6E8A-4147-A177-3AD203B41FA5}">
                      <a16:colId xmlns:a16="http://schemas.microsoft.com/office/drawing/2014/main" val="1630093847"/>
                    </a:ext>
                  </a:extLst>
                </a:gridCol>
                <a:gridCol w="2055091">
                  <a:extLst>
                    <a:ext uri="{9D8B030D-6E8A-4147-A177-3AD203B41FA5}">
                      <a16:colId xmlns:a16="http://schemas.microsoft.com/office/drawing/2014/main" val="65681287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988050356"/>
                    </a:ext>
                  </a:extLst>
                </a:gridCol>
              </a:tblGrid>
              <a:tr h="45720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Item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Item Share of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Brand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(% of total $ sales)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Listed at MBLL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(Y or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9485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317643"/>
                  </a:ext>
                </a:extLst>
              </a:tr>
              <a:tr h="23468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28302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08612"/>
                  </a:ext>
                </a:extLst>
              </a:tr>
              <a:tr h="38550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079000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4121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435719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299517"/>
                  </a:ext>
                </a:extLst>
              </a:tr>
              <a:tr h="415684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452944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2527"/>
                  </a:ext>
                </a:extLst>
              </a:tr>
              <a:tr h="39781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92010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83361"/>
            <a:ext cx="2057400" cy="138115"/>
          </a:xfrm>
        </p:spPr>
        <p:txBody>
          <a:bodyPr/>
          <a:lstStyle/>
          <a:p>
            <a:fld id="{4096D104-20D9-4B37-AA0F-6F624196260B}" type="datetime1">
              <a:rPr lang="en-US" smtClean="0"/>
              <a:t>2/24/2026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004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roduct Presentation  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Proposed Opportunity&amp;quot;&quot;/&gt;&lt;property id=&quot;20307&quot; value=&quot;257&quot;/&gt;&lt;/object&gt;&lt;object type=&quot;3&quot; unique_id=&quot;10005&quot;&gt;&lt;property id=&quot;20148&quot; value=&quot;5&quot;/&gt;&lt;property id=&quot;20300&quot; value=&quot;Slide 4 - &amp;quot;Market Insights&amp;quot;&quot;/&gt;&lt;property id=&quot;20307&quot; value=&quot;266&quot;/&gt;&lt;/object&gt;&lt;object type=&quot;3&quot; unique_id=&quot;10006&quot;&gt;&lt;property id=&quot;20148&quot; value=&quot;5&quot;/&gt;&lt;property id=&quot;20300&quot; value=&quot;Slide 5 - &amp;quot;Brand Performance - Canada&amp;quot;&quot;/&gt;&lt;property id=&quot;20307&quot; value=&quot;265&quot;/&gt;&lt;/object&gt;&lt;object type=&quot;3&quot; unique_id=&quot;10008&quot;&gt;&lt;property id=&quot;20148&quot; value=&quot;5&quot;/&gt;&lt;property id=&quot;20300&quot; value=&quot;Slide 3 - &amp;quot;Product Differentiation&amp;quot;&quot;/&gt;&lt;property id=&quot;20307&quot; value=&quot;260&quot;/&gt;&lt;/object&gt;&lt;object type=&quot;3&quot; unique_id=&quot;10009&quot;&gt;&lt;property id=&quot;20148&quot; value=&quot;5&quot;/&gt;&lt;property id=&quot;20300&quot; value=&quot;Slide 9 - &amp;quot;Marketing Support&amp;quot;&quot;/&gt;&lt;property id=&quot;20307&quot; value=&quot;261&quot;/&gt;&lt;/object&gt;&lt;object type=&quot;3&quot; unique_id=&quot;10010&quot;&gt;&lt;property id=&quot;20148&quot; value=&quot;5&quot;/&gt;&lt;property id=&quot;20300&quot; value=&quot;Slide 10 - &amp;quot;Application Checklist&amp;quot;&quot;/&gt;&lt;property id=&quot;20307&quot; value=&quot;262&quot;/&gt;&lt;/object&gt;&lt;object type=&quot;3&quot; unique_id=&quot;10101&quot;&gt;&lt;property id=&quot;20148&quot; value=&quot;5&quot;/&gt;&lt;property id=&quot;20300&quot; value=&quot;Slide 6 - &amp;quot;Brand Performance - International&amp;quot;&quot;/&gt;&lt;property id=&quot;20307&quot; value=&quot;271&quot;/&gt;&lt;/object&gt;&lt;object type=&quot;3&quot; unique_id=&quot;10102&quot;&gt;&lt;property id=&quot;20148&quot; value=&quot;5&quot;/&gt;&lt;property id=&quot;20300&quot; value=&quot;Slide 7 - &amp;quot;Item Performance - &amp;amp;#x09;Canada&amp;quot;&quot;/&gt;&lt;property id=&quot;20307&quot; value=&quot;272&quot;/&gt;&lt;/object&gt;&lt;object type=&quot;3&quot; unique_id=&quot;10103&quot;&gt;&lt;property id=&quot;20148&quot; value=&quot;5&quot;/&gt;&lt;property id=&quot;20300&quot; value=&quot;Slide 8 - &amp;quot;Item Performance - &amp;amp;#x09;International&amp;quot;&quot;/&gt;&lt;property id=&quot;20307&quot; value=&quot;273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6D0C57796DD40B6471A0341CE9A01" ma:contentTypeVersion="5" ma:contentTypeDescription="Create a new document." ma:contentTypeScope="" ma:versionID="ddb78574b6f6fbcb149610a9a13ba7cf">
  <xsd:schema xmlns:xsd="http://www.w3.org/2001/XMLSchema" xmlns:xs="http://www.w3.org/2001/XMLSchema" xmlns:p="http://schemas.microsoft.com/office/2006/metadata/properties" xmlns:ns2="f6c07540-635d-46bb-be36-4a1ecc8908dc" xmlns:ns3="6b09a28d-6c54-41c7-a764-7bec46ddc650" targetNamespace="http://schemas.microsoft.com/office/2006/metadata/properties" ma:root="true" ma:fieldsID="32b3d74750fa917afb5b0edc74ace70e" ns2:_="" ns3:_="">
    <xsd:import namespace="f6c07540-635d-46bb-be36-4a1ecc8908dc"/>
    <xsd:import namespace="6b09a28d-6c54-41c7-a764-7bec46ddc6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07540-635d-46bb-be36-4a1ecc8908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09a28d-6c54-41c7-a764-7bec46ddc65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E53646A-14EC-4037-BA8F-FCE7C9A65C6E}">
  <ds:schemaRefs>
    <ds:schemaRef ds:uri="6b09a28d-6c54-41c7-a764-7bec46ddc650"/>
    <ds:schemaRef ds:uri="f6c07540-635d-46bb-be36-4a1ecc8908d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C45C80E-7B0A-4E72-983E-61B2AEC5E6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10C8A3-90FD-4F74-8799-0BAB2F3E2544}">
  <ds:schemaRefs>
    <ds:schemaRef ds:uri="http://schemas.microsoft.com/office/infopath/2007/PartnerControls"/>
    <ds:schemaRef ds:uri="f6c07540-635d-46bb-be36-4a1ecc8908dc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6b09a28d-6c54-41c7-a764-7bec46ddc650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447bd66b-8ec9-49c3-9303-3d0dda12b054}" enabled="0" method="" siteId="{447bd66b-8ec9-49c3-9303-3d0dda12b05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773</Words>
  <Application>Microsoft Office PowerPoint</Application>
  <PresentationFormat>On-screen Show (4:3)</PresentationFormat>
  <Paragraphs>154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Courier New</vt:lpstr>
      <vt:lpstr>Wingdings</vt:lpstr>
      <vt:lpstr>Office Theme</vt:lpstr>
      <vt:lpstr>1_Office Theme</vt:lpstr>
      <vt:lpstr> MBLL De-Alcoholized Listing Presentation  2026: Version 2  </vt:lpstr>
      <vt:lpstr>De-Alcoholized Proposed Opportunity</vt:lpstr>
      <vt:lpstr>Application Checklist</vt:lpstr>
      <vt:lpstr>Color Images of Product &amp; Labels </vt:lpstr>
      <vt:lpstr>Insert Product Images &amp; Labels </vt:lpstr>
      <vt:lpstr>Product Information</vt:lpstr>
      <vt:lpstr>De-Alcoholized Competitive Landscape - Winnipeg</vt:lpstr>
      <vt:lpstr>Alcohol &amp; De-Alcoholized Brand Performance</vt:lpstr>
      <vt:lpstr>De-Alcoholized Portfolio Item Ranking</vt:lpstr>
      <vt:lpstr>De-Alcoholized Item Performance</vt:lpstr>
      <vt:lpstr>Manitoba Forecast Estimate</vt:lpstr>
      <vt:lpstr>Marketing Support</vt:lpstr>
    </vt:vector>
  </TitlesOfParts>
  <Company>Manitoba Liquor &amp; Lotteries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Nevraumont</dc:creator>
  <cp:lastModifiedBy>Adam Fidler</cp:lastModifiedBy>
  <cp:revision>6</cp:revision>
  <cp:lastPrinted>2018-09-05T17:35:50Z</cp:lastPrinted>
  <dcterms:created xsi:type="dcterms:W3CDTF">2018-08-07T20:59:49Z</dcterms:created>
  <dcterms:modified xsi:type="dcterms:W3CDTF">2026-02-24T20:31:15Z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0x010100EDF6D0C57796DD40B6471A0341CE9A01</vt:lpwstr>
  </property>
</Properties>
</file>