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4"/>
  </p:sldMasterIdLst>
  <p:notesMasterIdLst>
    <p:notesMasterId r:id="rId17"/>
  </p:notesMasterIdLst>
  <p:handoutMasterIdLst>
    <p:handoutMasterId r:id="rId18"/>
  </p:handoutMasterIdLst>
  <p:sldIdLst>
    <p:sldId id="256" r:id="rId5"/>
    <p:sldId id="296" r:id="rId6"/>
    <p:sldId id="262" r:id="rId7"/>
    <p:sldId id="260" r:id="rId8"/>
    <p:sldId id="289" r:id="rId9"/>
    <p:sldId id="292" r:id="rId10"/>
    <p:sldId id="294" r:id="rId11"/>
    <p:sldId id="295" r:id="rId12"/>
    <p:sldId id="298" r:id="rId13"/>
    <p:sldId id="287" r:id="rId14"/>
    <p:sldId id="277" r:id="rId15"/>
    <p:sldId id="261" r:id="rId16"/>
  </p:sldIdLst>
  <p:sldSz cx="9144000" cy="6858000" type="screen4x3"/>
  <p:notesSz cx="7010400" cy="9296400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29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ayne Nevraumont" initials="WN" lastIdx="1" clrIdx="0">
    <p:extLst>
      <p:ext uri="{19B8F6BF-5375-455C-9EA6-DF929625EA0E}">
        <p15:presenceInfo xmlns:p15="http://schemas.microsoft.com/office/powerpoint/2012/main" userId="S::wayne.nevraumont@mbll.ca::a72414ef-495f-4a3f-8d69-385a28dff78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  <a:srgbClr val="99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311C476-5058-4B47-9798-05CFDACF0B56}" v="24" dt="2025-12-18T20:13:41.62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09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829" y="72"/>
      </p:cViewPr>
      <p:guideLst>
        <p:guide orient="horz" pos="2160"/>
        <p:guide pos="2880"/>
        <p:guide pos="29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0" d="100"/>
          <a:sy n="90" d="100"/>
        </p:scale>
        <p:origin x="4109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1C8945E-70F8-2F0E-F998-D303AF18F7E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E22390-7BDC-825A-EEB2-A64A87F0718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E7BF8E-E3E3-4CDF-AEBE-4AC828B4B72C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82F5C9-570C-28FD-FFAE-D2A79D12833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8D1A01-064E-9D4F-9B02-AD0AE5BC1AC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69DA9C-013D-4F69-B1DE-16F4964125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2525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63AD2D-CDDC-436A-9B0A-D2F61454438C}" type="datetimeFigureOut">
              <a:rPr lang="en-US" smtClean="0"/>
              <a:t>12/18/2025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1FE48D-905E-42E8-AB8E-3E33C63056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13178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1FE48D-905E-42E8-AB8E-3E33C63056E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4692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1FE48D-905E-42E8-AB8E-3E33C63056E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7450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700E93-5922-C205-35E2-A5D1BC66D7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96AB7D-35A8-BA92-1C63-3AE25CC36C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0F921D-1FC0-15E5-1C25-9C9E21F4D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88869-D56A-47B3-BD80-25253AD9B652}" type="datetime1">
              <a:rPr lang="en-US" smtClean="0"/>
              <a:t>12/18/2025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B6AD33-F971-2C13-844C-3DA402A25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7AF077-A023-78A9-6F8E-3F98BBE63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4606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287478-7D41-D801-AB7C-C16E5D91C3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97BF01-3143-E9A4-6308-A13B4B905E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0DFA2B-B7E7-9232-F6CE-62894863A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76EAF-2886-4898-B6F7-55AFD83E44E3}" type="datetime1">
              <a:rPr lang="en-US" smtClean="0"/>
              <a:t>12/18/2025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518B5E-74CD-42A9-13BE-39AC8AD45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BB1531-D268-A02B-F6AF-CE40A9310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669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BFE259F-E18E-C960-6CEE-31A3C4BC39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E1F609-8FBC-4B80-DD07-8F1FCE55E0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0AF521-8DC4-FAB7-FBFA-DC07C04B7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C134F-E38F-4204-AB6A-FCD3C16B5C36}" type="datetime1">
              <a:rPr lang="en-US" smtClean="0"/>
              <a:t>12/18/2025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ED6F6E-073C-B608-B111-AFCF35F74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6DC651-4C43-567A-FBF9-217E7DE79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5362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7E8D4-47CF-F318-B528-D0BAA5B6A9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1FB895-2DA1-E9AC-2AFC-19049FE4AB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EF9324-3320-4BDA-1CEF-7B314DABB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0176-DF52-4B94-8B09-55CD78E475B5}" type="datetime1">
              <a:rPr lang="en-US" smtClean="0"/>
              <a:t>12/18/2025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EABA1-9BE9-73CD-1275-F7F33C7DF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79D564-1073-0F56-AC2A-AF1E9DAEB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280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B1E5B-6989-779C-51F1-86C354E2C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A70E54-6BC8-D685-C980-A882E1D07A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C22ADE-8F5D-A67D-F9EE-A468FFBD1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0817-4D23-4FDD-8E41-F37D32AB07DD}" type="datetime1">
              <a:rPr lang="en-US" smtClean="0"/>
              <a:t>12/18/2025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D2622F-BB62-44AA-4634-D036F2559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5524F7-5D18-B4DB-879C-9C53D63C5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8741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95C8B-0EEF-4F1F-A705-CC162915D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3B9D2E-5237-0606-60CD-74C501560D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AFB2C7-14D2-4562-70D5-EE9AC387BD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F09067-3724-C1B4-B17E-A1560F008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4BF1-3911-4CCF-9E40-FEBE1FA53B91}" type="datetime1">
              <a:rPr lang="en-US" smtClean="0"/>
              <a:t>12/18/2025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CEBDC4-026B-6CB7-E705-25B88F23E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69EE34-E569-BB80-08B5-4D1EBEB57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826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E6119-2679-0E3E-E152-B8073CBEF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E8308E-524F-C694-6510-70A9A06F75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6542EF-EFD5-53A7-0BBB-2F60DE0438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D68A2C-1B86-ED29-5C98-61353A89D5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0BBA95-4E51-92A6-1C4C-444FA3BA4A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5A0794-CDF2-4CB0-64DB-21BD0BEAF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A95CC-A4A9-4B83-BBB2-90D214070001}" type="datetime1">
              <a:rPr lang="en-US" smtClean="0"/>
              <a:t>12/18/2025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AEFA58-718E-E1EB-66CD-5FA4D846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D918DB-A6A6-650D-1DC7-417552784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208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38B35-8D00-C66E-6BC0-56501FC7A4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5D4F01-F0BE-87CB-2E19-85526311F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07197-C672-4DE5-AA46-533AE773746A}" type="datetime1">
              <a:rPr lang="en-US" smtClean="0"/>
              <a:t>12/18/2025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5F7DA2-0D56-F6BC-A64B-313795418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CC60C3-47D9-6534-1BB7-FD53F203C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7931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C46B871-D417-2234-BDE2-A47BD392D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4108-1E89-408C-863C-D270A0F1C97E}" type="datetime1">
              <a:rPr lang="en-US" smtClean="0"/>
              <a:t>12/18/2025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5E6555-7C85-3589-1644-B5964A53D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4ECBF2-254E-FFBB-79D6-9C35B7622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213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6C8618-6384-D9FE-ED9B-250ED2601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A60F67-7C32-707D-17F6-CA22CCB536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C6D8BF-D0DB-B455-7652-8F93B32AE2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178DEF-FDC0-5026-2DCC-498F9FBB2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C4F39-19B8-49F6-BE16-58003E4581D3}" type="datetime1">
              <a:rPr lang="en-US" smtClean="0"/>
              <a:t>12/18/2025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F519F6-49B9-8CE7-AD7E-6409F81F6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8DE37E-CC19-4A62-C68D-A5A2499E1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21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ED429-053B-7113-47D9-3F0205CE2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918B10-B287-E459-42E8-9DF7183EAC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C663C1-CDFF-E409-C56C-DCA6B02820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7499DF-5DAE-E37B-8AC7-212A06A48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7F4D6-8A65-4F5C-9CE1-79D7986730CD}" type="datetime1">
              <a:rPr lang="en-US" smtClean="0"/>
              <a:t>12/18/2025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703076-6F99-07D2-670F-AE3D972AE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A10A79-7CEA-A7A8-E5C5-64982F948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7656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18861E-D088-6DC2-724F-80351C5B5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697423-AE34-3DB4-1E76-96F56E8A18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804831-E388-F253-D618-2500688412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2B46BB-D321-4515-B2FD-841A040232F7}" type="datetime1">
              <a:rPr lang="en-US" smtClean="0"/>
              <a:t>12/18/2025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CDE4C8-4456-C1C5-9B9D-5093A46647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A94BFD-2035-C814-A230-19B3C7720B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53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sldNum="0" hdr="0" ft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bllpartners.ca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BAD76F3E-3A97-486B-B402-44400A8B91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49" y="1093788"/>
            <a:ext cx="7879841" cy="296720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 defTabSz="914400"/>
            <a:b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MBLL Call for Listing Presentation</a:t>
            </a:r>
            <a:br>
              <a:rPr lang="en-US" sz="39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2026: Version 1</a:t>
            </a:r>
            <a:br>
              <a:rPr lang="en-US" sz="39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sz="39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39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91F6B52-91F4-4AEB-B6DB-29FEBCF28C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0936" y="4331166"/>
            <a:ext cx="787984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CD6F061-7C53-44F4-9794-953DB70A45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003304" y="2842186"/>
            <a:ext cx="54864" cy="296008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0249276A-087B-44B5-ABAE-B479944D4881}" type="datetime1"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12/18/2025</a:t>
            </a:fld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22505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8E46D-F902-4578-9B99-4E13C4A6C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 dirty="0"/>
              <a:t>Manitoba Forecast Estimate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57528-1371-4749-9E84-5E6CBF2831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629799"/>
            <a:ext cx="7765337" cy="79606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000" dirty="0"/>
              <a:t>Explain the logic used to calculate the MB anticipated volume provided on the "Item Performance - Canada" slide.</a:t>
            </a:r>
            <a:endParaRPr lang="en-US" sz="2000" dirty="0"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50F92F4-533E-3BAE-2914-1C3B8054DA17}"/>
              </a:ext>
            </a:extLst>
          </p:cNvPr>
          <p:cNvSpPr txBox="1"/>
          <p:nvPr/>
        </p:nvSpPr>
        <p:spPr>
          <a:xfrm>
            <a:off x="702473" y="2782669"/>
            <a:ext cx="7319374" cy="6771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Insert explanation here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A967CB-6E3D-4224-B092-E4B42F1E7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719A-2D9E-47CF-82E6-479967D93589}" type="datetime1">
              <a:rPr lang="en-US" smtClean="0"/>
              <a:t>12/18/2025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1676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598" y="148361"/>
            <a:ext cx="8229600" cy="610392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/>
              <a:t>Brand Portfolio Item Ranking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C7C89A2-E9DE-4795-82B7-F11B41E1CD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39523"/>
            <a:ext cx="7734300" cy="610392"/>
          </a:xfrm>
        </p:spPr>
        <p:txBody>
          <a:bodyPr vert="horz" lIns="91440" tIns="45720" rIns="91440" bIns="45720" rtlCol="0" anchor="t">
            <a:normAutofit fontScale="85000" lnSpcReduction="10000"/>
          </a:bodyPr>
          <a:lstStyle/>
          <a:p>
            <a:pPr marL="0" indent="0">
              <a:buNone/>
            </a:pPr>
            <a:r>
              <a:rPr lang="en-US" sz="1800" dirty="0"/>
              <a:t>List items, within the applied for brand, in descending order of brand share.</a:t>
            </a:r>
          </a:p>
          <a:p>
            <a:pPr marL="0" indent="0">
              <a:buNone/>
            </a:pPr>
            <a:r>
              <a:rPr lang="en-US" sz="1800" dirty="0"/>
              <a:t>Highlight the proposed item. Indicate those already listed with MBLL in last column.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b="1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1618166"/>
              </p:ext>
            </p:extLst>
          </p:nvPr>
        </p:nvGraphicFramePr>
        <p:xfrm>
          <a:off x="571500" y="1586721"/>
          <a:ext cx="8001000" cy="4591746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735996">
                  <a:extLst>
                    <a:ext uri="{9D8B030D-6E8A-4147-A177-3AD203B41FA5}">
                      <a16:colId xmlns:a16="http://schemas.microsoft.com/office/drawing/2014/main" val="1630093847"/>
                    </a:ext>
                  </a:extLst>
                </a:gridCol>
                <a:gridCol w="2040834">
                  <a:extLst>
                    <a:ext uri="{9D8B030D-6E8A-4147-A177-3AD203B41FA5}">
                      <a16:colId xmlns:a16="http://schemas.microsoft.com/office/drawing/2014/main" val="656812873"/>
                    </a:ext>
                  </a:extLst>
                </a:gridCol>
                <a:gridCol w="1224170">
                  <a:extLst>
                    <a:ext uri="{9D8B030D-6E8A-4147-A177-3AD203B41FA5}">
                      <a16:colId xmlns:a16="http://schemas.microsoft.com/office/drawing/2014/main" val="988050356"/>
                    </a:ext>
                  </a:extLst>
                </a:gridCol>
              </a:tblGrid>
              <a:tr h="45720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Item 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Item Share of</a:t>
                      </a:r>
                      <a:r>
                        <a:rPr lang="en-US" baseline="0" dirty="0">
                          <a:solidFill>
                            <a:schemeClr val="bg1"/>
                          </a:solidFill>
                        </a:rPr>
                        <a:t> Brand 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(% of total $ sales)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Listed at MBLL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(Y or 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6194857"/>
                  </a:ext>
                </a:extLst>
              </a:tr>
              <a:tr h="39781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8317643"/>
                  </a:ext>
                </a:extLst>
              </a:tr>
              <a:tr h="23468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8528302"/>
                  </a:ext>
                </a:extLst>
              </a:tr>
              <a:tr h="39781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4108612"/>
                  </a:ext>
                </a:extLst>
              </a:tr>
              <a:tr h="38550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6079000"/>
                  </a:ext>
                </a:extLst>
              </a:tr>
              <a:tr h="39781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8741217"/>
                  </a:ext>
                </a:extLst>
              </a:tr>
              <a:tr h="39781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6435719"/>
                  </a:ext>
                </a:extLst>
              </a:tr>
              <a:tr h="39781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3299517"/>
                  </a:ext>
                </a:extLst>
              </a:tr>
              <a:tr h="41568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7452944"/>
                  </a:ext>
                </a:extLst>
              </a:tr>
              <a:tr h="39781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82527"/>
                  </a:ext>
                </a:extLst>
              </a:tr>
              <a:tr h="39781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3920102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583361"/>
            <a:ext cx="2057400" cy="138115"/>
          </a:xfrm>
        </p:spPr>
        <p:txBody>
          <a:bodyPr/>
          <a:lstStyle/>
          <a:p>
            <a:fld id="{830BB98B-7815-4365-B1DD-53B536D04254}" type="datetime1">
              <a:rPr lang="en-US" smtClean="0"/>
              <a:t>12/18/2025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2994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9398"/>
            <a:ext cx="8229600" cy="1108959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/>
              <a:t>Marketing Support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98A94-E598-4305-8F78-8BFBFBB6DDA9}" type="datetime1">
              <a:rPr lang="en-US" smtClean="0"/>
              <a:t>12/18/2025</a:t>
            </a:fld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28650" y="2055778"/>
            <a:ext cx="8134350" cy="466569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dirty="0"/>
              <a:t>Include an itemized and detailed marketing plan, with timelines and budget. </a:t>
            </a:r>
          </a:p>
          <a:p>
            <a:pPr algn="l"/>
            <a:endParaRPr lang="en-US" sz="2000" dirty="0"/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/>
              <a:t>Outline your Manitoba marketing plan. This may include such things as; sponsorships, events, festivals, social media, TV/radio, institutional ad (billboards, newspapers, flyers, etc.)                                                                            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/>
              <a:t>Outline your Marketing Plan for Liquor Marts. All available programs can be found in the Marketing Program Guide. Please refer to our website for the guide.</a:t>
            </a:r>
          </a:p>
          <a:p>
            <a:pPr algn="l"/>
            <a:r>
              <a:rPr lang="en-US" sz="2000" dirty="0">
                <a:hlinkClick r:id="rId2"/>
              </a:rPr>
              <a:t>https://www.mbllpartners.ca</a:t>
            </a:r>
            <a:endParaRPr lang="en-US" sz="2000" dirty="0"/>
          </a:p>
          <a:p>
            <a:pPr algn="l"/>
            <a:endParaRPr lang="en-US" sz="2000" dirty="0"/>
          </a:p>
          <a:p>
            <a:pPr algn="l"/>
            <a:r>
              <a:rPr lang="en-US" sz="2000" dirty="0"/>
              <a:t>E.g.: If your proposal includes LTO’s, outline the timing and respective discounts of each LTO. </a:t>
            </a:r>
          </a:p>
          <a:p>
            <a:pPr algn="l"/>
            <a:endParaRPr lang="en-US" sz="20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00" dirty="0"/>
              <a:t>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1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100" dirty="0"/>
          </a:p>
          <a:p>
            <a:pPr algn="l"/>
            <a:endParaRPr lang="en-US" sz="2000" dirty="0"/>
          </a:p>
          <a:p>
            <a:pPr algn="l"/>
            <a:endParaRPr lang="en-US" sz="2000" dirty="0"/>
          </a:p>
          <a:p>
            <a:pPr algn="l"/>
            <a:endParaRPr lang="en-US" sz="2000" dirty="0"/>
          </a:p>
          <a:p>
            <a:pPr algn="l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43752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93E672D-E574-C19D-6B13-856DD8433E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Slide Background">
            <a:extLst>
              <a:ext uri="{FF2B5EF4-FFF2-40B4-BE49-F238E27FC236}">
                <a16:creationId xmlns:a16="http://schemas.microsoft.com/office/drawing/2014/main" id="{4374F0F8-C2B9-E1B0-67C2-D016371628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A9D81C27-CB7F-7B78-9484-955736FBDF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9144000" cy="1696413"/>
          </a:xfrm>
          <a:prstGeom prst="rect">
            <a:avLst/>
          </a:prstGeom>
          <a:ln>
            <a:noFill/>
          </a:ln>
          <a:effectLst>
            <a:outerShdw blurRad="304800" dist="114300" dir="5460000" sx="92000" sy="92000" algn="t" rotWithShape="0">
              <a:srgbClr val="000000">
                <a:alpha val="14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28D633-D18A-1E2E-3F15-46EF06A9E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7175" y="274104"/>
            <a:ext cx="7429650" cy="1157242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/>
              <a:t>Proposed</a:t>
            </a:r>
            <a:r>
              <a:rPr lang="en-US" sz="3500" b="1" dirty="0"/>
              <a:t> Opportunity</a:t>
            </a:r>
            <a:endParaRPr lang="en-US" sz="35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9E53C25-7848-720F-81FE-1F6BB122EDE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3770169"/>
              </p:ext>
            </p:extLst>
          </p:nvPr>
        </p:nvGraphicFramePr>
        <p:xfrm>
          <a:off x="995564" y="1857825"/>
          <a:ext cx="7007098" cy="2103468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158993">
                  <a:extLst>
                    <a:ext uri="{9D8B030D-6E8A-4147-A177-3AD203B41FA5}">
                      <a16:colId xmlns:a16="http://schemas.microsoft.com/office/drawing/2014/main" val="2720694590"/>
                    </a:ext>
                  </a:extLst>
                </a:gridCol>
                <a:gridCol w="3848105">
                  <a:extLst>
                    <a:ext uri="{9D8B030D-6E8A-4147-A177-3AD203B41FA5}">
                      <a16:colId xmlns:a16="http://schemas.microsoft.com/office/drawing/2014/main" val="1067809587"/>
                    </a:ext>
                  </a:extLst>
                </a:gridCol>
              </a:tblGrid>
              <a:tr h="290135">
                <a:tc>
                  <a:txBody>
                    <a:bodyPr/>
                    <a:lstStyle/>
                    <a:p>
                      <a:r>
                        <a:rPr lang="en-US" sz="1100" dirty="0"/>
                        <a:t>ITEM</a:t>
                      </a:r>
                    </a:p>
                  </a:txBody>
                  <a:tcPr marL="77962" marR="77962" marT="38981" marB="38981"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INFORMATION</a:t>
                      </a:r>
                    </a:p>
                  </a:txBody>
                  <a:tcPr marL="77962" marR="77962" marT="38981" marB="38981"/>
                </a:tc>
                <a:extLst>
                  <a:ext uri="{0D108BD9-81ED-4DB2-BD59-A6C34878D82A}">
                    <a16:rowId xmlns:a16="http://schemas.microsoft.com/office/drawing/2014/main" val="482017871"/>
                  </a:ext>
                </a:extLst>
              </a:tr>
              <a:tr h="290135">
                <a:tc>
                  <a:txBody>
                    <a:bodyPr/>
                    <a:lstStyle/>
                    <a:p>
                      <a:r>
                        <a:rPr lang="en-US" sz="1100" dirty="0"/>
                        <a:t>Agency</a:t>
                      </a:r>
                    </a:p>
                  </a:txBody>
                  <a:tcPr marL="77962" marR="77962" marT="38981" marB="38981"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77962" marR="77962" marT="38981" marB="38981"/>
                </a:tc>
                <a:extLst>
                  <a:ext uri="{0D108BD9-81ED-4DB2-BD59-A6C34878D82A}">
                    <a16:rowId xmlns:a16="http://schemas.microsoft.com/office/drawing/2014/main" val="511909862"/>
                  </a:ext>
                </a:extLst>
              </a:tr>
              <a:tr h="304455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</a:rPr>
                        <a:t>Does Agency have a local representative in Manitoba? (Yes / No)</a:t>
                      </a:r>
                      <a:endParaRPr lang="en-US" sz="1050" dirty="0"/>
                    </a:p>
                  </a:txBody>
                  <a:tcPr marL="77962" marR="77962" marT="38981" marB="38981"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77962" marR="77962" marT="38981" marB="38981"/>
                </a:tc>
                <a:extLst>
                  <a:ext uri="{0D108BD9-81ED-4DB2-BD59-A6C34878D82A}">
                    <a16:rowId xmlns:a16="http://schemas.microsoft.com/office/drawing/2014/main" val="1153328505"/>
                  </a:ext>
                </a:extLst>
              </a:tr>
              <a:tr h="495464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>
                          <a:effectLst/>
                        </a:rPr>
                        <a:t>If Yes, please provide name, position and contact information</a:t>
                      </a:r>
                      <a:endParaRPr lang="en-US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62" marR="77962" marT="38981" marB="38981"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77962" marR="77962" marT="38981" marB="38981"/>
                </a:tc>
                <a:extLst>
                  <a:ext uri="{0D108BD9-81ED-4DB2-BD59-A6C34878D82A}">
                    <a16:rowId xmlns:a16="http://schemas.microsoft.com/office/drawing/2014/main" val="2733900450"/>
                  </a:ext>
                </a:extLst>
              </a:tr>
              <a:tr h="30724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100" u="none" strike="noStrike" dirty="0">
                          <a:effectLst/>
                        </a:rPr>
                        <a:t>Country of Origin </a:t>
                      </a:r>
                      <a:endParaRPr lang="en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62" marR="77962" marT="38981" marB="38981"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77962" marR="77962" marT="38981" marB="38981"/>
                </a:tc>
                <a:extLst>
                  <a:ext uri="{0D108BD9-81ED-4DB2-BD59-A6C34878D82A}">
                    <a16:rowId xmlns:a16="http://schemas.microsoft.com/office/drawing/2014/main" val="1148961471"/>
                  </a:ext>
                </a:extLst>
              </a:tr>
              <a:tr h="30724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Producer/Supplier</a:t>
                      </a:r>
                      <a:endParaRPr lang="en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62" marR="77962" marT="38981" marB="38981"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77962" marR="77962" marT="38981" marB="38981"/>
                </a:tc>
                <a:extLst>
                  <a:ext uri="{0D108BD9-81ED-4DB2-BD59-A6C34878D82A}">
                    <a16:rowId xmlns:a16="http://schemas.microsoft.com/office/drawing/2014/main" val="3437045062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F965CC7-83E1-9AEE-7E39-988A734D4B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6625812"/>
              </p:ext>
            </p:extLst>
          </p:nvPr>
        </p:nvGraphicFramePr>
        <p:xfrm>
          <a:off x="995564" y="4332356"/>
          <a:ext cx="7007100" cy="19100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655410">
                  <a:extLst>
                    <a:ext uri="{9D8B030D-6E8A-4147-A177-3AD203B41FA5}">
                      <a16:colId xmlns:a16="http://schemas.microsoft.com/office/drawing/2014/main" val="3563472970"/>
                    </a:ext>
                  </a:extLst>
                </a:gridCol>
                <a:gridCol w="1967948">
                  <a:extLst>
                    <a:ext uri="{9D8B030D-6E8A-4147-A177-3AD203B41FA5}">
                      <a16:colId xmlns:a16="http://schemas.microsoft.com/office/drawing/2014/main" val="3470105512"/>
                    </a:ext>
                  </a:extLst>
                </a:gridCol>
                <a:gridCol w="649356">
                  <a:extLst>
                    <a:ext uri="{9D8B030D-6E8A-4147-A177-3AD203B41FA5}">
                      <a16:colId xmlns:a16="http://schemas.microsoft.com/office/drawing/2014/main" val="1379485744"/>
                    </a:ext>
                  </a:extLst>
                </a:gridCol>
                <a:gridCol w="960783">
                  <a:extLst>
                    <a:ext uri="{9D8B030D-6E8A-4147-A177-3AD203B41FA5}">
                      <a16:colId xmlns:a16="http://schemas.microsoft.com/office/drawing/2014/main" val="4213091968"/>
                    </a:ext>
                  </a:extLst>
                </a:gridCol>
                <a:gridCol w="773603">
                  <a:extLst>
                    <a:ext uri="{9D8B030D-6E8A-4147-A177-3AD203B41FA5}">
                      <a16:colId xmlns:a16="http://schemas.microsoft.com/office/drawing/2014/main" val="24872054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ctr" defTabSz="685800" rtl="0" eaLnBrk="1" latinLnBrk="0" hangingPunct="1"/>
                      <a:r>
                        <a:rPr lang="en-US" sz="11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Item 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/>
                      <a:r>
                        <a:rPr lang="en-US" sz="11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Varietal/Style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/>
                      <a:r>
                        <a:rPr lang="en-US" sz="11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ABV%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/>
                      <a:r>
                        <a:rPr lang="en-US" sz="11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Retail Price MB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/>
                      <a:r>
                        <a:rPr lang="en-US" sz="11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Selling Unit Size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56110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29485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58004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13286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9656824"/>
                  </a:ext>
                </a:extLst>
              </a:tr>
            </a:tbl>
          </a:graphicData>
        </a:graphic>
      </p:graphicFrame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FCB6CD-8FE5-731B-9DE9-A58BD0AD0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3D7B9-121B-4877-9C6D-C5729DE445AD}" type="datetime1">
              <a:rPr lang="en-US" smtClean="0"/>
              <a:t>12/18/2025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0057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74685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/>
              <a:t>Application Checklist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8162" y="977106"/>
            <a:ext cx="8067675" cy="5441951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en-GB" sz="2600" b="1" dirty="0"/>
              <a:t>Required</a:t>
            </a:r>
            <a:r>
              <a:rPr lang="en-GB" sz="2600" dirty="0"/>
              <a:t>:</a:t>
            </a:r>
            <a:endParaRPr lang="en-GB" sz="2600" dirty="0">
              <a:cs typeface="Calibri"/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600" dirty="0"/>
              <a:t>Product Presentation – Template provided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600" dirty="0">
                <a:solidFill>
                  <a:schemeClr val="accent5"/>
                </a:solidFill>
                <a:cs typeface="Calibri"/>
              </a:rPr>
              <a:t>Product Technical/Sell sheet *NEW*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600" dirty="0"/>
              <a:t>Supplier Information Form (excel format only, no PDF)</a:t>
            </a:r>
            <a:endParaRPr lang="en-US" sz="14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600" dirty="0"/>
              <a:t>Smartsheet Application Form (found on MBLL partners website) </a:t>
            </a:r>
            <a:endParaRPr lang="en-US" sz="2600" dirty="0">
              <a:cs typeface="Calibri"/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600" dirty="0"/>
              <a:t>Digital Color Image of the selling unit (either PDF or JPEG format only)</a:t>
            </a:r>
            <a:endParaRPr lang="en-US" sz="2600" dirty="0">
              <a:cs typeface="Calibri"/>
            </a:endParaRPr>
          </a:p>
          <a:p>
            <a:pPr lvl="2"/>
            <a:r>
              <a:rPr lang="en-US" sz="1600" dirty="0"/>
              <a:t>Image for MBLL website (Bottle/can – 3” wide at 300 dpi or Case/package – 5” wide at 300 dpi). Image must be against a white background only. </a:t>
            </a:r>
            <a:endParaRPr lang="en-US" sz="1600" dirty="0">
              <a:cs typeface="Calibri"/>
            </a:endParaRPr>
          </a:p>
          <a:p>
            <a:pPr marL="457200" lvl="1" indent="0">
              <a:buNone/>
            </a:pPr>
            <a:endParaRPr lang="en-US" sz="2100" dirty="0">
              <a:ea typeface="Calibri" panose="020F0502020204030204"/>
              <a:cs typeface="Calibri" panose="020F0502020204030204"/>
            </a:endParaRPr>
          </a:p>
          <a:p>
            <a:r>
              <a:rPr lang="en-US" sz="2600" b="1" dirty="0"/>
              <a:t>Additional requirements if applicable:</a:t>
            </a:r>
            <a:endParaRPr lang="en-US" sz="2600" b="1" dirty="0">
              <a:cs typeface="Calibri"/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600" dirty="0"/>
              <a:t>Letter of Authorization</a:t>
            </a:r>
            <a:endParaRPr lang="en-US" sz="2600" dirty="0">
              <a:cs typeface="Calibri"/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600" dirty="0"/>
              <a:t>Declaration of Origin (Imported products)</a:t>
            </a:r>
            <a:endParaRPr lang="en-US" sz="2600" dirty="0">
              <a:cs typeface="Calibri"/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600" dirty="0"/>
              <a:t>Annual Declaration of Production (Micro status)</a:t>
            </a:r>
          </a:p>
          <a:p>
            <a:pPr marL="457200" lvl="1" indent="0">
              <a:buNone/>
            </a:pPr>
            <a:endParaRPr lang="en-US" sz="2600" b="1" dirty="0"/>
          </a:p>
          <a:p>
            <a:r>
              <a:rPr lang="en-US" sz="2600" b="1" dirty="0"/>
              <a:t>Listing Information:</a:t>
            </a:r>
            <a:endParaRPr lang="en-US" sz="2600" b="1" dirty="0">
              <a:cs typeface="Calibri"/>
            </a:endParaRPr>
          </a:p>
          <a:p>
            <a:pPr lvl="1"/>
            <a:r>
              <a:rPr lang="en-GB" sz="2600" dirty="0"/>
              <a:t>Review Social Responsibility Product Listing Guidelines prior to submission</a:t>
            </a:r>
            <a:endParaRPr lang="en-GB" sz="2600" dirty="0">
              <a:ea typeface="Calibri"/>
              <a:cs typeface="Calibri"/>
            </a:endParaRPr>
          </a:p>
          <a:p>
            <a:r>
              <a:rPr lang="en-GB" sz="2600" b="1" dirty="0"/>
              <a:t>Please note: 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GB" sz="2600" dirty="0"/>
              <a:t>Incomplete applications may not be considered for review.</a:t>
            </a:r>
          </a:p>
          <a:p>
            <a:pPr marL="0" indent="0">
              <a:buNone/>
            </a:pPr>
            <a:endParaRPr lang="en-US" sz="1300" dirty="0">
              <a:cs typeface="Calibri" panose="020F0502020204030204"/>
            </a:endParaRPr>
          </a:p>
          <a:p>
            <a:endParaRPr lang="en-US" sz="2400" dirty="0"/>
          </a:p>
          <a:p>
            <a:endParaRPr lang="en-US" sz="2400" dirty="0">
              <a:cs typeface="Calibri" panose="020F0502020204030204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1966B-5A91-4F99-9A9B-497766FC0E7E}" type="datetime1">
              <a:rPr lang="en-US" smtClean="0"/>
              <a:t>12/18/2025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4362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06474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/>
              <a:t>Color Images of Product &amp; Labels</a:t>
            </a:r>
            <a:br>
              <a:rPr lang="en-US" sz="3600" b="1" dirty="0"/>
            </a:br>
            <a:endParaRPr lang="en-US" sz="20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935FD-E3AB-4917-8453-23478C1C65AC}" type="datetime1">
              <a:rPr lang="en-US" smtClean="0"/>
              <a:t>12/18/2025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89EB7A-9F52-4904-8BAA-A76A3A629FD3}"/>
              </a:ext>
            </a:extLst>
          </p:cNvPr>
          <p:cNvSpPr txBox="1"/>
          <p:nvPr/>
        </p:nvSpPr>
        <p:spPr>
          <a:xfrm>
            <a:off x="628650" y="1603671"/>
            <a:ext cx="7505700" cy="433965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Labels are used to review the proposed item for: accurate product identification, Social Responsibility, and important Canadian Food Inspection Agency components. </a:t>
            </a:r>
          </a:p>
          <a:p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Without required labels, a product review is not possible.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Insert colour images of: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	 Product image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	 Front, Back &amp; Side labels</a:t>
            </a:r>
          </a:p>
          <a:p>
            <a:endParaRPr lang="en-US" sz="2000" dirty="0"/>
          </a:p>
          <a:p>
            <a:endParaRPr lang="en-US" sz="2000" i="1" dirty="0"/>
          </a:p>
          <a:p>
            <a:endParaRPr lang="en-US" sz="2800" dirty="0"/>
          </a:p>
          <a:p>
            <a:endParaRPr lang="en-US" sz="280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5469639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F208E-7775-45DA-8A1D-49D0312F6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latin typeface="+mn-lt"/>
              </a:rPr>
              <a:t>Insert</a:t>
            </a:r>
            <a:r>
              <a:rPr lang="en-US" sz="3600" dirty="0">
                <a:latin typeface="+mn-lt"/>
              </a:rPr>
              <a:t> </a:t>
            </a:r>
            <a:r>
              <a:rPr lang="en-US" sz="3600" b="1" dirty="0">
                <a:latin typeface="+mn-lt"/>
              </a:rPr>
              <a:t>Product Images &amp; Labels</a:t>
            </a:r>
            <a:br>
              <a:rPr lang="en-US" sz="2000" dirty="0">
                <a:latin typeface="+mn-lt"/>
              </a:rPr>
            </a:br>
            <a:endParaRPr lang="en-US" sz="2000" dirty="0">
              <a:latin typeface="+mn-lt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797202-7CA9-4061-9704-4EC1FF50A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37C1C-3A04-4244-B13A-0E4D798A3ABB}" type="datetime1">
              <a:rPr lang="en-US" smtClean="0"/>
              <a:t>12/18/2025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8242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A4CE13-DA79-BE6D-E4FB-27F9F58C2A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57672-B4A9-D976-CA51-12FBBF56A5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77800"/>
            <a:ext cx="7886700" cy="1006474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/>
              <a:t>Product</a:t>
            </a:r>
            <a:r>
              <a:rPr lang="en-US" sz="3600" dirty="0"/>
              <a:t> </a:t>
            </a:r>
            <a:r>
              <a:rPr lang="en-US" sz="3600" b="1" dirty="0"/>
              <a:t>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B9FB79-9466-94F8-3894-6B52306A20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1"/>
            <a:ext cx="7886700" cy="480536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000" dirty="0">
                <a:cs typeface="Calibri"/>
              </a:rPr>
              <a:t>Insert your customized slides to provide compelling reasons to list your proposed item(s). </a:t>
            </a:r>
          </a:p>
          <a:p>
            <a:pPr marL="0" indent="0">
              <a:buNone/>
            </a:pPr>
            <a:r>
              <a:rPr lang="en-US" sz="2000" dirty="0">
                <a:cs typeface="Calibri"/>
              </a:rPr>
              <a:t>Be concise and specific, maximum of </a:t>
            </a:r>
            <a:r>
              <a:rPr lang="en-US" sz="2000" b="1" dirty="0">
                <a:cs typeface="Calibri"/>
              </a:rPr>
              <a:t>4</a:t>
            </a:r>
            <a:r>
              <a:rPr lang="en-US" sz="2000" dirty="0">
                <a:cs typeface="Calibri"/>
              </a:rPr>
              <a:t> slides.</a:t>
            </a:r>
          </a:p>
          <a:p>
            <a:pPr marL="0" indent="0">
              <a:buNone/>
            </a:pPr>
            <a:endParaRPr lang="en-US" sz="2000" b="1" dirty="0">
              <a:solidFill>
                <a:schemeClr val="accent6">
                  <a:lumMod val="75000"/>
                </a:schemeClr>
              </a:solidFill>
              <a:cs typeface="Calibri"/>
            </a:endParaRPr>
          </a:p>
          <a:p>
            <a:pPr marL="285750" indent="-285750"/>
            <a:r>
              <a:rPr lang="en-US" sz="2000" dirty="0">
                <a:cs typeface="Calibri" panose="020F0502020204030204"/>
              </a:rPr>
              <a:t>Examples:</a:t>
            </a:r>
            <a:endParaRPr lang="en-US" sz="2000" b="1" dirty="0">
              <a:cs typeface="Calibri" panose="020F0502020204030204"/>
            </a:endParaRP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2000" dirty="0">
                <a:cs typeface="Calibri" panose="020F0502020204030204"/>
              </a:rPr>
              <a:t>Quality Designation</a:t>
            </a:r>
            <a:endParaRPr lang="en-US" sz="2000" b="1" dirty="0">
              <a:cs typeface="Calibri" panose="020F0502020204030204"/>
            </a:endParaRP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2000" dirty="0">
                <a:cs typeface="Calibri" panose="020F0502020204030204"/>
              </a:rPr>
              <a:t>Certifications (e.g.: Organic, Fair Trade Certified, etc.)</a:t>
            </a: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2000" dirty="0">
                <a:cs typeface="Calibri" panose="020F0502020204030204"/>
              </a:rPr>
              <a:t>Sustainability</a:t>
            </a: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2000" dirty="0">
                <a:cs typeface="Calibri" panose="020F0502020204030204"/>
              </a:rPr>
              <a:t>Accolades</a:t>
            </a: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2000" dirty="0">
                <a:cs typeface="Calibri" panose="020F0502020204030204"/>
              </a:rPr>
              <a:t>Innovative Packaging</a:t>
            </a: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2000" dirty="0">
                <a:cs typeface="Calibri" panose="020F0502020204030204"/>
              </a:rPr>
              <a:t>Relevant trends</a:t>
            </a: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2000" dirty="0">
                <a:cs typeface="Calibri" panose="020F0502020204030204"/>
              </a:rPr>
              <a:t>Assortment enhancement</a:t>
            </a:r>
          </a:p>
          <a:p>
            <a:pPr marL="0" indent="0">
              <a:buNone/>
            </a:pPr>
            <a:endParaRPr lang="en-US" sz="1600" dirty="0">
              <a:cs typeface="Calibri" panose="020F0502020204030204"/>
            </a:endParaRPr>
          </a:p>
          <a:p>
            <a:pPr marL="0" indent="0">
              <a:buNone/>
            </a:pPr>
            <a:endParaRPr lang="en-US" sz="1600" dirty="0">
              <a:cs typeface="Calibri" panose="020F0502020204030204"/>
            </a:endParaRPr>
          </a:p>
          <a:p>
            <a:pPr marL="342900" lvl="1" indent="0">
              <a:buNone/>
            </a:pPr>
            <a:endParaRPr lang="en-US" sz="2000" dirty="0">
              <a:cs typeface="Calibri" panose="020F0502020204030204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051F49-1A75-8CC2-CA02-A69C0DCC6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04420-5B39-42AA-A0E3-7ADC5FA05A39}" type="datetime1">
              <a:rPr lang="en-US" smtClean="0"/>
              <a:t>12/18/2025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3781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5022ACC-632D-FC17-AD4F-7C92DDBF62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" name="Rectangle 52">
            <a:extLst>
              <a:ext uri="{FF2B5EF4-FFF2-40B4-BE49-F238E27FC236}">
                <a16:creationId xmlns:a16="http://schemas.microsoft.com/office/drawing/2014/main" id="{1A95671B-3CC6-4792-9114-B74FAEA224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DA97396-2B2A-FD1A-7C49-6E0A8EE78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138" y="174033"/>
            <a:ext cx="7631723" cy="77926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/>
            <a:r>
              <a:rPr lang="en-US" sz="3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Brand</a:t>
            </a:r>
            <a:r>
              <a:rPr lang="en-US" sz="35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Performance - Canada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31783C2-3AD5-6484-D0EA-804C5945B53D}"/>
              </a:ext>
            </a:extLst>
          </p:cNvPr>
          <p:cNvSpPr txBox="1"/>
          <p:nvPr/>
        </p:nvSpPr>
        <p:spPr>
          <a:xfrm>
            <a:off x="385550" y="822589"/>
            <a:ext cx="7631722" cy="6094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algn="ctr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b="1" dirty="0"/>
              <a:t>Period</a:t>
            </a:r>
            <a:r>
              <a:rPr lang="en-US" sz="1700" dirty="0"/>
              <a:t>: </a:t>
            </a:r>
            <a:r>
              <a:rPr lang="en-US" sz="1700" dirty="0">
                <a:solidFill>
                  <a:schemeClr val="accent5"/>
                </a:solidFill>
              </a:rPr>
              <a:t>MMMM/YYYY - MMMM/YYYY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8C8535B-0501-B03C-2B6F-A96B99C59CBC}"/>
              </a:ext>
            </a:extLst>
          </p:cNvPr>
          <p:cNvSpPr txBox="1"/>
          <p:nvPr/>
        </p:nvSpPr>
        <p:spPr>
          <a:xfrm>
            <a:off x="676625" y="1483868"/>
            <a:ext cx="7631722" cy="615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5600" b="1" dirty="0"/>
              <a:t>Required Sales Volume Measure: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600" dirty="0"/>
              <a:t>Spirits: 9 Litre cases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600" dirty="0"/>
              <a:t>Wine: Actual cases (indicate 4.5L or 9L)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600" dirty="0"/>
              <a:t>Beer &amp; RTD - Hectolitres</a:t>
            </a:r>
          </a:p>
          <a:p>
            <a:endParaRPr lang="en-US" sz="4000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9A9BDDA-9A31-CAC8-A4B3-41E0B2DC3A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8632098"/>
              </p:ext>
            </p:extLst>
          </p:nvPr>
        </p:nvGraphicFramePr>
        <p:xfrm>
          <a:off x="1348153" y="2405149"/>
          <a:ext cx="6443120" cy="3899403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630495">
                  <a:extLst>
                    <a:ext uri="{9D8B030D-6E8A-4147-A177-3AD203B41FA5}">
                      <a16:colId xmlns:a16="http://schemas.microsoft.com/office/drawing/2014/main" val="1447447266"/>
                    </a:ext>
                  </a:extLst>
                </a:gridCol>
                <a:gridCol w="2120583">
                  <a:extLst>
                    <a:ext uri="{9D8B030D-6E8A-4147-A177-3AD203B41FA5}">
                      <a16:colId xmlns:a16="http://schemas.microsoft.com/office/drawing/2014/main" val="362179679"/>
                    </a:ext>
                  </a:extLst>
                </a:gridCol>
                <a:gridCol w="2692042">
                  <a:extLst>
                    <a:ext uri="{9D8B030D-6E8A-4147-A177-3AD203B41FA5}">
                      <a16:colId xmlns:a16="http://schemas.microsoft.com/office/drawing/2014/main" val="1618635659"/>
                    </a:ext>
                  </a:extLst>
                </a:gridCol>
              </a:tblGrid>
              <a:tr h="451255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Province</a:t>
                      </a: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Sales Volume</a:t>
                      </a:r>
                      <a:endParaRPr lang="en-US" sz="900" b="1" baseline="0" dirty="0">
                        <a:solidFill>
                          <a:srgbClr val="FFFFFF"/>
                        </a:solidFill>
                      </a:endParaRP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Sales Volume</a:t>
                      </a:r>
                    </a:p>
                    <a:p>
                      <a:pPr algn="ctr"/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+/- % over previous period</a:t>
                      </a:r>
                      <a:endParaRPr lang="en-US" sz="900" b="1" i="0" u="none" strike="noStrike" noProof="0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129176" marR="77506" marT="77506" marB="77506"/>
                </a:tc>
                <a:extLst>
                  <a:ext uri="{0D108BD9-81ED-4DB2-BD59-A6C34878D82A}">
                    <a16:rowId xmlns:a16="http://schemas.microsoft.com/office/drawing/2014/main" val="1736194857"/>
                  </a:ext>
                </a:extLst>
              </a:tr>
              <a:tr h="313468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B.C.</a:t>
                      </a: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extLst>
                  <a:ext uri="{0D108BD9-81ED-4DB2-BD59-A6C34878D82A}">
                    <a16:rowId xmlns:a16="http://schemas.microsoft.com/office/drawing/2014/main" val="3888317643"/>
                  </a:ext>
                </a:extLst>
              </a:tr>
              <a:tr h="313468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ALTA.</a:t>
                      </a: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extLst>
                  <a:ext uri="{0D108BD9-81ED-4DB2-BD59-A6C34878D82A}">
                    <a16:rowId xmlns:a16="http://schemas.microsoft.com/office/drawing/2014/main" val="888528302"/>
                  </a:ext>
                </a:extLst>
              </a:tr>
              <a:tr h="313468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SASK.</a:t>
                      </a: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extLst>
                  <a:ext uri="{0D108BD9-81ED-4DB2-BD59-A6C34878D82A}">
                    <a16:rowId xmlns:a16="http://schemas.microsoft.com/office/drawing/2014/main" val="1414108612"/>
                  </a:ext>
                </a:extLst>
              </a:tr>
              <a:tr h="313468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MAN.</a:t>
                      </a: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extLst>
                  <a:ext uri="{0D108BD9-81ED-4DB2-BD59-A6C34878D82A}">
                    <a16:rowId xmlns:a16="http://schemas.microsoft.com/office/drawing/2014/main" val="2386318296"/>
                  </a:ext>
                </a:extLst>
              </a:tr>
              <a:tr h="313468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ONT.</a:t>
                      </a: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extLst>
                  <a:ext uri="{0D108BD9-81ED-4DB2-BD59-A6C34878D82A}">
                    <a16:rowId xmlns:a16="http://schemas.microsoft.com/office/drawing/2014/main" val="3208741217"/>
                  </a:ext>
                </a:extLst>
              </a:tr>
              <a:tr h="313468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QUE.</a:t>
                      </a: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extLst>
                  <a:ext uri="{0D108BD9-81ED-4DB2-BD59-A6C34878D82A}">
                    <a16:rowId xmlns:a16="http://schemas.microsoft.com/office/drawing/2014/main" val="1376435719"/>
                  </a:ext>
                </a:extLst>
              </a:tr>
              <a:tr h="313468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N.S.</a:t>
                      </a: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extLst>
                  <a:ext uri="{0D108BD9-81ED-4DB2-BD59-A6C34878D82A}">
                    <a16:rowId xmlns:a16="http://schemas.microsoft.com/office/drawing/2014/main" val="1533299517"/>
                  </a:ext>
                </a:extLst>
              </a:tr>
              <a:tr h="313468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N.B.</a:t>
                      </a: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extLst>
                  <a:ext uri="{0D108BD9-81ED-4DB2-BD59-A6C34878D82A}">
                    <a16:rowId xmlns:a16="http://schemas.microsoft.com/office/drawing/2014/main" val="2307452944"/>
                  </a:ext>
                </a:extLst>
              </a:tr>
              <a:tr h="313468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P.E.I.</a:t>
                      </a: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extLst>
                  <a:ext uri="{0D108BD9-81ED-4DB2-BD59-A6C34878D82A}">
                    <a16:rowId xmlns:a16="http://schemas.microsoft.com/office/drawing/2014/main" val="7682527"/>
                  </a:ext>
                </a:extLst>
              </a:tr>
              <a:tr h="313468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N.L.</a:t>
                      </a: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extLst>
                  <a:ext uri="{0D108BD9-81ED-4DB2-BD59-A6C34878D82A}">
                    <a16:rowId xmlns:a16="http://schemas.microsoft.com/office/drawing/2014/main" val="2213920102"/>
                  </a:ext>
                </a:extLst>
              </a:tr>
              <a:tr h="313468">
                <a:tc>
                  <a:txBody>
                    <a:bodyPr/>
                    <a:lstStyle/>
                    <a:p>
                      <a:r>
                        <a:rPr lang="en-US" sz="9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Total </a:t>
                      </a: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extLst>
                  <a:ext uri="{0D108BD9-81ED-4DB2-BD59-A6C34878D82A}">
                    <a16:rowId xmlns:a16="http://schemas.microsoft.com/office/drawing/2014/main" val="2984513845"/>
                  </a:ext>
                </a:extLst>
              </a:tr>
            </a:tbl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F26474-8361-C97E-7DA7-F7554164E5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2C291B8A-97C4-44D7-8354-CBEC38C40179}" type="datetime1">
              <a:rPr lang="en-US" smtClean="0">
                <a:solidFill>
                  <a:schemeClr val="tx1">
                    <a:tint val="75000"/>
                  </a:schemeClr>
                </a:solidFill>
              </a:rPr>
              <a:t>12/18/2025</a:t>
            </a:fld>
            <a:endParaRPr lang="en-US" dirty="0">
              <a:solidFill>
                <a:schemeClr val="tx1">
                  <a:tint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1593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AB34243-DEBD-F3E7-D87D-580578E1FC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" name="Rectangle 52">
            <a:extLst>
              <a:ext uri="{FF2B5EF4-FFF2-40B4-BE49-F238E27FC236}">
                <a16:creationId xmlns:a16="http://schemas.microsoft.com/office/drawing/2014/main" id="{179F6980-7069-6AD1-757B-2B26844B5F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5E6A4A-0B46-2071-031A-040E14F70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138" y="174033"/>
            <a:ext cx="7631723" cy="77926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/>
            <a:r>
              <a:rPr lang="en-US" sz="35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Item </a:t>
            </a:r>
            <a:r>
              <a:rPr lang="en-US" sz="3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Performance</a:t>
            </a:r>
            <a:r>
              <a:rPr lang="en-US" sz="35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- Canada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31E8823-E71E-87A8-2894-87566D3BCB00}"/>
              </a:ext>
            </a:extLst>
          </p:cNvPr>
          <p:cNvSpPr txBox="1"/>
          <p:nvPr/>
        </p:nvSpPr>
        <p:spPr>
          <a:xfrm>
            <a:off x="628650" y="1386296"/>
            <a:ext cx="7631722" cy="27218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700" dirty="0"/>
              <a:t>On the following slide(s), please include Item Performance.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170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700" dirty="0"/>
              <a:t>If multiple items are being presented, each item under the same brand requires it’s own performance page, duplicate blank slide as required.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170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700" dirty="0"/>
              <a:t>You will need to indicate the time-period of performance (MMMM/YYYY).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170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700" dirty="0"/>
              <a:t>The volume by category should be in: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1600" dirty="0"/>
              <a:t>Spirits – 9 Litre Cases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1600" dirty="0"/>
              <a:t>Wine: Actual cases (indicate 4.5L or 9L)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1600" dirty="0"/>
              <a:t>Beer &amp; RTD - Hectolitres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53B825-D682-A747-8FD8-A064C00D85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B9102EB5-44DF-46AD-885E-B04B162900A1}" type="datetime1">
              <a:rPr lang="en-US" smtClean="0">
                <a:solidFill>
                  <a:schemeClr val="tx1">
                    <a:tint val="75000"/>
                  </a:schemeClr>
                </a:solidFill>
              </a:rPr>
              <a:t>12/18/2025</a:t>
            </a:fld>
            <a:endParaRPr lang="en-US" dirty="0">
              <a:solidFill>
                <a:schemeClr val="tx1">
                  <a:tint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44772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A72EFD3-2758-E9C9-92A3-D797B01B9A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" name="Rectangle 52">
            <a:extLst>
              <a:ext uri="{FF2B5EF4-FFF2-40B4-BE49-F238E27FC236}">
                <a16:creationId xmlns:a16="http://schemas.microsoft.com/office/drawing/2014/main" id="{96DC9B5C-AF00-E0CD-2132-DAE8467397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D724A1-F1C2-ADFF-5359-F001B2D738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138" y="174033"/>
            <a:ext cx="7631723" cy="64855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/>
            <a:r>
              <a:rPr lang="en-US" sz="35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Item Performance – Canada cont.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65A6701-9697-38CC-186B-78E172CCF3B6}"/>
              </a:ext>
            </a:extLst>
          </p:cNvPr>
          <p:cNvSpPr txBox="1"/>
          <p:nvPr/>
        </p:nvSpPr>
        <p:spPr>
          <a:xfrm>
            <a:off x="398802" y="730861"/>
            <a:ext cx="7631722" cy="6094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algn="ctr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b="1" dirty="0"/>
              <a:t>Period</a:t>
            </a:r>
            <a:r>
              <a:rPr lang="en-US" sz="1700" dirty="0"/>
              <a:t>: </a:t>
            </a:r>
            <a:r>
              <a:rPr lang="en-US" sz="1700" dirty="0">
                <a:solidFill>
                  <a:schemeClr val="accent5"/>
                </a:solidFill>
              </a:rPr>
              <a:t>MMMM/YYYY - MMMM/YYYY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3B9614D-C8D8-B3A3-A51B-EF9BC66D40BD}"/>
              </a:ext>
            </a:extLst>
          </p:cNvPr>
          <p:cNvSpPr txBox="1"/>
          <p:nvPr/>
        </p:nvSpPr>
        <p:spPr>
          <a:xfrm>
            <a:off x="676625" y="1483868"/>
            <a:ext cx="7631722" cy="615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5600" b="1" dirty="0"/>
              <a:t>Required Sales Volume Measure: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600" dirty="0"/>
              <a:t>Spirits – 9 Litre cases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600" dirty="0"/>
              <a:t>Wine: Actual cases (indicate 4.5L or 9L)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600" dirty="0"/>
              <a:t>Beer &amp; RTD - Hectolitres</a:t>
            </a:r>
          </a:p>
          <a:p>
            <a:endParaRPr lang="en-US" sz="4000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FDD323A-CB56-568E-69AE-0935935D4B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0619582"/>
              </p:ext>
            </p:extLst>
          </p:nvPr>
        </p:nvGraphicFramePr>
        <p:xfrm>
          <a:off x="1349297" y="2188254"/>
          <a:ext cx="6443120" cy="439657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630495">
                  <a:extLst>
                    <a:ext uri="{9D8B030D-6E8A-4147-A177-3AD203B41FA5}">
                      <a16:colId xmlns:a16="http://schemas.microsoft.com/office/drawing/2014/main" val="1447447266"/>
                    </a:ext>
                  </a:extLst>
                </a:gridCol>
                <a:gridCol w="2120583">
                  <a:extLst>
                    <a:ext uri="{9D8B030D-6E8A-4147-A177-3AD203B41FA5}">
                      <a16:colId xmlns:a16="http://schemas.microsoft.com/office/drawing/2014/main" val="362179679"/>
                    </a:ext>
                  </a:extLst>
                </a:gridCol>
                <a:gridCol w="2692042">
                  <a:extLst>
                    <a:ext uri="{9D8B030D-6E8A-4147-A177-3AD203B41FA5}">
                      <a16:colId xmlns:a16="http://schemas.microsoft.com/office/drawing/2014/main" val="1618635659"/>
                    </a:ext>
                  </a:extLst>
                </a:gridCol>
              </a:tblGrid>
              <a:tr h="451255"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ITEM DESCRIPTION: </a:t>
                      </a:r>
                      <a:r>
                        <a:rPr lang="en-US" sz="1400" b="1" i="1" dirty="0">
                          <a:solidFill>
                            <a:srgbClr val="FFFFFF"/>
                          </a:solidFill>
                        </a:rPr>
                        <a:t>INSERT NAME HERE</a:t>
                      </a:r>
                    </a:p>
                  </a:txBody>
                  <a:tcPr marL="129176" marR="77506" marT="77506" marB="77506"/>
                </a:tc>
                <a:tc hMerge="1">
                  <a:txBody>
                    <a:bodyPr/>
                    <a:lstStyle/>
                    <a:p>
                      <a:pPr algn="ctr"/>
                      <a:endParaRPr lang="en-US" sz="900" b="1" baseline="0" dirty="0">
                        <a:solidFill>
                          <a:srgbClr val="FFFFFF"/>
                        </a:solidFill>
                      </a:endParaRPr>
                    </a:p>
                  </a:txBody>
                  <a:tcPr marL="129176" marR="77506" marT="77506" marB="77506"/>
                </a:tc>
                <a:tc hMerge="1">
                  <a:txBody>
                    <a:bodyPr/>
                    <a:lstStyle/>
                    <a:p>
                      <a:pPr algn="ctr"/>
                      <a:endParaRPr lang="en-US" sz="900" b="1" i="0" u="none" strike="noStrike" noProof="0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129176" marR="77506" marT="77506" marB="77506"/>
                </a:tc>
                <a:extLst>
                  <a:ext uri="{0D108BD9-81ED-4DB2-BD59-A6C34878D82A}">
                    <a16:rowId xmlns:a16="http://schemas.microsoft.com/office/drawing/2014/main" val="2920269488"/>
                  </a:ext>
                </a:extLst>
              </a:tr>
              <a:tr h="451255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Province</a:t>
                      </a: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Sales Volume</a:t>
                      </a:r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Sales Volume</a:t>
                      </a:r>
                    </a:p>
                    <a:p>
                      <a:pPr algn="ctr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+/- % over previous period</a:t>
                      </a:r>
                      <a:endParaRPr lang="en-US" sz="1100" b="1" i="0" u="none" strike="noStrike" noProof="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129176" marR="77506" marT="77506" marB="77506"/>
                </a:tc>
                <a:extLst>
                  <a:ext uri="{0D108BD9-81ED-4DB2-BD59-A6C34878D82A}">
                    <a16:rowId xmlns:a16="http://schemas.microsoft.com/office/drawing/2014/main" val="1736194857"/>
                  </a:ext>
                </a:extLst>
              </a:tr>
              <a:tr h="313468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B.C.</a:t>
                      </a: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extLst>
                  <a:ext uri="{0D108BD9-81ED-4DB2-BD59-A6C34878D82A}">
                    <a16:rowId xmlns:a16="http://schemas.microsoft.com/office/drawing/2014/main" val="3888317643"/>
                  </a:ext>
                </a:extLst>
              </a:tr>
              <a:tr h="320348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ALTA.</a:t>
                      </a: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extLst>
                  <a:ext uri="{0D108BD9-81ED-4DB2-BD59-A6C34878D82A}">
                    <a16:rowId xmlns:a16="http://schemas.microsoft.com/office/drawing/2014/main" val="888528302"/>
                  </a:ext>
                </a:extLst>
              </a:tr>
              <a:tr h="313468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SASK.</a:t>
                      </a: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extLst>
                  <a:ext uri="{0D108BD9-81ED-4DB2-BD59-A6C34878D82A}">
                    <a16:rowId xmlns:a16="http://schemas.microsoft.com/office/drawing/2014/main" val="1414108612"/>
                  </a:ext>
                </a:extLst>
              </a:tr>
              <a:tr h="313468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MAN.</a:t>
                      </a: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extLst>
                  <a:ext uri="{0D108BD9-81ED-4DB2-BD59-A6C34878D82A}">
                    <a16:rowId xmlns:a16="http://schemas.microsoft.com/office/drawing/2014/main" val="2386318296"/>
                  </a:ext>
                </a:extLst>
              </a:tr>
              <a:tr h="313468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ONT.</a:t>
                      </a: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extLst>
                  <a:ext uri="{0D108BD9-81ED-4DB2-BD59-A6C34878D82A}">
                    <a16:rowId xmlns:a16="http://schemas.microsoft.com/office/drawing/2014/main" val="3208741217"/>
                  </a:ext>
                </a:extLst>
              </a:tr>
              <a:tr h="313468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QUE.</a:t>
                      </a: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extLst>
                  <a:ext uri="{0D108BD9-81ED-4DB2-BD59-A6C34878D82A}">
                    <a16:rowId xmlns:a16="http://schemas.microsoft.com/office/drawing/2014/main" val="1376435719"/>
                  </a:ext>
                </a:extLst>
              </a:tr>
              <a:tr h="313468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N.S.</a:t>
                      </a: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extLst>
                  <a:ext uri="{0D108BD9-81ED-4DB2-BD59-A6C34878D82A}">
                    <a16:rowId xmlns:a16="http://schemas.microsoft.com/office/drawing/2014/main" val="1533299517"/>
                  </a:ext>
                </a:extLst>
              </a:tr>
              <a:tr h="313468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N.B.</a:t>
                      </a: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extLst>
                  <a:ext uri="{0D108BD9-81ED-4DB2-BD59-A6C34878D82A}">
                    <a16:rowId xmlns:a16="http://schemas.microsoft.com/office/drawing/2014/main" val="2307452944"/>
                  </a:ext>
                </a:extLst>
              </a:tr>
              <a:tr h="313468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P.E.I.</a:t>
                      </a: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extLst>
                  <a:ext uri="{0D108BD9-81ED-4DB2-BD59-A6C34878D82A}">
                    <a16:rowId xmlns:a16="http://schemas.microsoft.com/office/drawing/2014/main" val="7682527"/>
                  </a:ext>
                </a:extLst>
              </a:tr>
              <a:tr h="313468"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N.L.</a:t>
                      </a: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extLst>
                  <a:ext uri="{0D108BD9-81ED-4DB2-BD59-A6C34878D82A}">
                    <a16:rowId xmlns:a16="http://schemas.microsoft.com/office/drawing/2014/main" val="2213920102"/>
                  </a:ext>
                </a:extLst>
              </a:tr>
              <a:tr h="313468">
                <a:tc>
                  <a:txBody>
                    <a:bodyPr/>
                    <a:lstStyle/>
                    <a:p>
                      <a:r>
                        <a:rPr lang="en-US" sz="9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Total </a:t>
                      </a: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29176" marR="77506" marT="77506" marB="77506"/>
                </a:tc>
                <a:extLst>
                  <a:ext uri="{0D108BD9-81ED-4DB2-BD59-A6C34878D82A}">
                    <a16:rowId xmlns:a16="http://schemas.microsoft.com/office/drawing/2014/main" val="2984513845"/>
                  </a:ext>
                </a:extLst>
              </a:tr>
            </a:tbl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3FC212-CCDB-8B83-4B01-61E56E904F0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F5FBF02C-F6E6-4F23-A72C-256CF4BFE2B8}" type="datetime1">
              <a:rPr lang="en-US" smtClean="0">
                <a:solidFill>
                  <a:schemeClr val="tx1">
                    <a:tint val="75000"/>
                  </a:schemeClr>
                </a:solidFill>
              </a:rPr>
              <a:t>12/18/2025</a:t>
            </a:fld>
            <a:endParaRPr lang="en-US" dirty="0">
              <a:solidFill>
                <a:schemeClr val="tx1">
                  <a:tint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730174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Product Presentation  &amp;quot;&quot;/&gt;&lt;property id=&quot;20307&quot; value=&quot;256&quot;/&gt;&lt;/object&gt;&lt;object type=&quot;3&quot; unique_id=&quot;10004&quot;&gt;&lt;property id=&quot;20148&quot; value=&quot;5&quot;/&gt;&lt;property id=&quot;20300&quot; value=&quot;Slide 2 - &amp;quot;Proposed Opportunity&amp;quot;&quot;/&gt;&lt;property id=&quot;20307&quot; value=&quot;257&quot;/&gt;&lt;/object&gt;&lt;object type=&quot;3&quot; unique_id=&quot;10005&quot;&gt;&lt;property id=&quot;20148&quot; value=&quot;5&quot;/&gt;&lt;property id=&quot;20300&quot; value=&quot;Slide 4 - &amp;quot;Market Insights&amp;quot;&quot;/&gt;&lt;property id=&quot;20307&quot; value=&quot;266&quot;/&gt;&lt;/object&gt;&lt;object type=&quot;3&quot; unique_id=&quot;10006&quot;&gt;&lt;property id=&quot;20148&quot; value=&quot;5&quot;/&gt;&lt;property id=&quot;20300&quot; value=&quot;Slide 5 - &amp;quot;Brand Performance - Canada&amp;quot;&quot;/&gt;&lt;property id=&quot;20307&quot; value=&quot;265&quot;/&gt;&lt;/object&gt;&lt;object type=&quot;3&quot; unique_id=&quot;10008&quot;&gt;&lt;property id=&quot;20148&quot; value=&quot;5&quot;/&gt;&lt;property id=&quot;20300&quot; value=&quot;Slide 3 - &amp;quot;Product Differentiation&amp;quot;&quot;/&gt;&lt;property id=&quot;20307&quot; value=&quot;260&quot;/&gt;&lt;/object&gt;&lt;object type=&quot;3&quot; unique_id=&quot;10009&quot;&gt;&lt;property id=&quot;20148&quot; value=&quot;5&quot;/&gt;&lt;property id=&quot;20300&quot; value=&quot;Slide 9 - &amp;quot;Marketing Support&amp;quot;&quot;/&gt;&lt;property id=&quot;20307&quot; value=&quot;261&quot;/&gt;&lt;/object&gt;&lt;object type=&quot;3&quot; unique_id=&quot;10010&quot;&gt;&lt;property id=&quot;20148&quot; value=&quot;5&quot;/&gt;&lt;property id=&quot;20300&quot; value=&quot;Slide 10 - &amp;quot;Application Checklist&amp;quot;&quot;/&gt;&lt;property id=&quot;20307&quot; value=&quot;262&quot;/&gt;&lt;/object&gt;&lt;object type=&quot;3&quot; unique_id=&quot;10101&quot;&gt;&lt;property id=&quot;20148&quot; value=&quot;5&quot;/&gt;&lt;property id=&quot;20300&quot; value=&quot;Slide 6 - &amp;quot;Brand Performance - International&amp;quot;&quot;/&gt;&lt;property id=&quot;20307&quot; value=&quot;271&quot;/&gt;&lt;/object&gt;&lt;object type=&quot;3&quot; unique_id=&quot;10102&quot;&gt;&lt;property id=&quot;20148&quot; value=&quot;5&quot;/&gt;&lt;property id=&quot;20300&quot; value=&quot;Slide 7 - &amp;quot;Item Performance - &amp;amp;#x09;Canada&amp;quot;&quot;/&gt;&lt;property id=&quot;20307&quot; value=&quot;272&quot;/&gt;&lt;/object&gt;&lt;object type=&quot;3&quot; unique_id=&quot;10103&quot;&gt;&lt;property id=&quot;20148&quot; value=&quot;5&quot;/&gt;&lt;property id=&quot;20300&quot; value=&quot;Slide 8 - &amp;quot;Item Performance - &amp;amp;#x09;International&amp;quot;&quot;/&gt;&lt;property id=&quot;20307&quot; value=&quot;273&quot;/&gt;&lt;/object&gt;&lt;/object&gt;&lt;object type=&quot;8&quot; unique_id=&quot;10020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f6c07540-635d-46bb-be36-4a1ecc8908dc" xsi:nil="true"/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DF6D0C57796DD40B6471A0341CE9A01" ma:contentTypeVersion="9" ma:contentTypeDescription="Create a new document." ma:contentTypeScope="" ma:versionID="6dc571816bdeb430c14938cfd1a72f7d">
  <xsd:schema xmlns:xsd="http://www.w3.org/2001/XMLSchema" xmlns:xs="http://www.w3.org/2001/XMLSchema" xmlns:p="http://schemas.microsoft.com/office/2006/metadata/properties" xmlns:ns1="http://schemas.microsoft.com/sharepoint/v3" xmlns:ns2="f6c07540-635d-46bb-be36-4a1ecc8908dc" xmlns:ns3="6b09a28d-6c54-41c7-a764-7bec46ddc650" targetNamespace="http://schemas.microsoft.com/office/2006/metadata/properties" ma:root="true" ma:fieldsID="2a5b402953d8f6e1e8fc53d485735d30" ns1:_="" ns2:_="" ns3:_="">
    <xsd:import namespace="http://schemas.microsoft.com/sharepoint/v3"/>
    <xsd:import namespace="f6c07540-635d-46bb-be36-4a1ecc8908dc"/>
    <xsd:import namespace="6b09a28d-6c54-41c7-a764-7bec46ddc65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NOTE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c07540-635d-46bb-be36-4a1ecc8908d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NOTES" ma:index="14" nillable="true" ma:displayName="NOTES" ma:format="Dropdown" ma:internalName="NOTES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09a28d-6c54-41c7-a764-7bec46ddc65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45C80E-7B0A-4E72-983E-61B2AEC5E68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510C8A3-90FD-4F74-8799-0BAB2F3E2544}">
  <ds:schemaRefs>
    <ds:schemaRef ds:uri="http://purl.org/dc/terms/"/>
    <ds:schemaRef ds:uri="http://schemas.microsoft.com/sharepoint/v3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purl.org/dc/elements/1.1/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6b09a28d-6c54-41c7-a764-7bec46ddc650"/>
    <ds:schemaRef ds:uri="f6c07540-635d-46bb-be36-4a1ecc8908dc"/>
  </ds:schemaRefs>
</ds:datastoreItem>
</file>

<file path=customXml/itemProps3.xml><?xml version="1.0" encoding="utf-8"?>
<ds:datastoreItem xmlns:ds="http://schemas.openxmlformats.org/officeDocument/2006/customXml" ds:itemID="{208C1513-571E-48D3-B6B0-8F6E75896C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f6c07540-635d-46bb-be36-4a1ecc8908dc"/>
    <ds:schemaRef ds:uri="6b09a28d-6c54-41c7-a764-7bec46ddc6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447bd66b-8ec9-49c3-9303-3d0dda12b054}" enabled="0" method="" siteId="{447bd66b-8ec9-49c3-9303-3d0dda12b05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254</TotalTime>
  <Words>776</Words>
  <Application>Microsoft Office PowerPoint</Application>
  <PresentationFormat>On-screen Show (4:3)</PresentationFormat>
  <Paragraphs>151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Courier New</vt:lpstr>
      <vt:lpstr>Wingdings</vt:lpstr>
      <vt:lpstr>Office Theme</vt:lpstr>
      <vt:lpstr> MBLL Call for Listing Presentation 2026: Version 1  </vt:lpstr>
      <vt:lpstr>Proposed Opportunity</vt:lpstr>
      <vt:lpstr>Application Checklist</vt:lpstr>
      <vt:lpstr>Color Images of Product &amp; Labels </vt:lpstr>
      <vt:lpstr>Insert Product Images &amp; Labels </vt:lpstr>
      <vt:lpstr>Product Information</vt:lpstr>
      <vt:lpstr>Brand Performance - Canada</vt:lpstr>
      <vt:lpstr>Item Performance - Canada</vt:lpstr>
      <vt:lpstr>Item Performance – Canada cont.</vt:lpstr>
      <vt:lpstr>Manitoba Forecast Estimate</vt:lpstr>
      <vt:lpstr>Brand Portfolio Item Ranking</vt:lpstr>
      <vt:lpstr>Marketing Support</vt:lpstr>
    </vt:vector>
  </TitlesOfParts>
  <Company>Manitoba Liquor &amp; Lotteries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Wayne Nevraumont</dc:creator>
  <cp:lastModifiedBy>Adam Fidler</cp:lastModifiedBy>
  <cp:revision>5</cp:revision>
  <cp:lastPrinted>2018-09-05T17:35:50Z</cp:lastPrinted>
  <dcterms:created xsi:type="dcterms:W3CDTF">2018-08-07T20:59:49Z</dcterms:created>
  <dcterms:modified xsi:type="dcterms:W3CDTF">2025-12-18T20:28:23Z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0x010100EDF6D0C57796DD40B6471A0341CE9A01</vt:lpwstr>
  </property>
</Properties>
</file>