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262" r:id="rId6"/>
    <p:sldId id="257" r:id="rId7"/>
    <p:sldId id="260" r:id="rId8"/>
    <p:sldId id="289" r:id="rId9"/>
    <p:sldId id="290" r:id="rId10"/>
    <p:sldId id="279" r:id="rId11"/>
    <p:sldId id="266" r:id="rId12"/>
    <p:sldId id="288" r:id="rId13"/>
    <p:sldId id="284" r:id="rId14"/>
    <p:sldId id="285" r:id="rId15"/>
    <p:sldId id="287" r:id="rId16"/>
    <p:sldId id="286" r:id="rId17"/>
    <p:sldId id="277" r:id="rId18"/>
    <p:sldId id="261" r:id="rId19"/>
  </p:sldIdLst>
  <p:sldSz cx="9144000" cy="6858000" type="screen4x3"/>
  <p:notesSz cx="7010400" cy="92964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yne Nevraumont" initials="WN" lastIdx="1" clrIdx="0">
    <p:extLst>
      <p:ext uri="{19B8F6BF-5375-455C-9EA6-DF929625EA0E}">
        <p15:presenceInfo xmlns:p15="http://schemas.microsoft.com/office/powerpoint/2012/main" userId="S::wayne.nevraumont@mbll.ca::a72414ef-495f-4a3f-8d69-385a28dff7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3C7BAC-0875-4CC8-9909-3AAC8B39A33E}" v="2" dt="2021-10-21T16:04:00.2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5" autoAdjust="0"/>
    <p:restoredTop sz="94660"/>
  </p:normalViewPr>
  <p:slideViewPr>
    <p:cSldViewPr>
      <p:cViewPr varScale="1">
        <p:scale>
          <a:sx n="169" d="100"/>
          <a:sy n="169" d="100"/>
        </p:scale>
        <p:origin x="1632" y="150"/>
      </p:cViewPr>
      <p:guideLst>
        <p:guide orient="horz" pos="2160"/>
        <p:guide pos="2880"/>
        <p:guide pos="29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Montanino" userId="6fbea2b4-ceea-4a79-a9a3-8dff98b85d49" providerId="ADAL" clId="{163C7BAC-0875-4CC8-9909-3AAC8B39A33E}"/>
    <pc:docChg chg="custSel modSld">
      <pc:chgData name="Andrea Montanino" userId="6fbea2b4-ceea-4a79-a9a3-8dff98b85d49" providerId="ADAL" clId="{163C7BAC-0875-4CC8-9909-3AAC8B39A33E}" dt="2021-10-22T20:49:00.001" v="18" actId="1076"/>
      <pc:docMkLst>
        <pc:docMk/>
      </pc:docMkLst>
      <pc:sldChg chg="modSp">
        <pc:chgData name="Andrea Montanino" userId="6fbea2b4-ceea-4a79-a9a3-8dff98b85d49" providerId="ADAL" clId="{163C7BAC-0875-4CC8-9909-3AAC8B39A33E}" dt="2021-10-21T16:05:31.449" v="3" actId="6549"/>
        <pc:sldMkLst>
          <pc:docMk/>
          <pc:sldMk cId="3143752175" sldId="261"/>
        </pc:sldMkLst>
        <pc:spChg chg="mod">
          <ac:chgData name="Andrea Montanino" userId="6fbea2b4-ceea-4a79-a9a3-8dff98b85d49" providerId="ADAL" clId="{163C7BAC-0875-4CC8-9909-3AAC8B39A33E}" dt="2021-10-21T16:05:31.449" v="3" actId="6549"/>
          <ac:spMkLst>
            <pc:docMk/>
            <pc:sldMk cId="3143752175" sldId="261"/>
            <ac:spMk id="6" creationId="{00000000-0000-0000-0000-000000000000}"/>
          </ac:spMkLst>
        </pc:spChg>
      </pc:sldChg>
      <pc:sldChg chg="modSp">
        <pc:chgData name="Andrea Montanino" userId="6fbea2b4-ceea-4a79-a9a3-8dff98b85d49" providerId="ADAL" clId="{163C7BAC-0875-4CC8-9909-3AAC8B39A33E}" dt="2021-10-22T20:49:00.001" v="18" actId="1076"/>
        <pc:sldMkLst>
          <pc:docMk/>
          <pc:sldMk cId="3474362274" sldId="262"/>
        </pc:sldMkLst>
        <pc:spChg chg="mod">
          <ac:chgData name="Andrea Montanino" userId="6fbea2b4-ceea-4a79-a9a3-8dff98b85d49" providerId="ADAL" clId="{163C7BAC-0875-4CC8-9909-3AAC8B39A33E}" dt="2021-10-22T20:49:00.001" v="18" actId="1076"/>
          <ac:spMkLst>
            <pc:docMk/>
            <pc:sldMk cId="3474362274" sldId="26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3AD2D-CDDC-436A-9B0A-D2F61454438C}" type="datetimeFigureOut">
              <a:rPr lang="en-US" smtClean="0"/>
              <a:t>10/22/2021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FE48D-905E-42E8-AB8E-3E33C6305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1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2C30-0BC2-40E4-9FCD-EBC33099953E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2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B379-1FA4-44FA-B201-5DC0FBE4D21B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60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5731-A8E7-4BD9-899E-A78417C0A2A5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4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ED50-24D2-4B15-941B-2E51A10DCC78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86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C4F9-F626-4F2E-A203-75779B54BFA8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6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D2FA6-29C1-4469-A088-ABC301758B65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2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174A0-C697-465A-BCB2-ACEE901CC8A4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9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2292-86B3-4CCA-AA9F-65C8F0C41098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51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C52-DE48-4048-9EDE-176216B1E9CE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91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DAD-D32A-4E6C-BC76-26E0D349268E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4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9E21-736D-4DC4-A3F4-11C81B771147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11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2442E-459A-421C-946A-401E3F333289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7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bllpartners.ca/node/923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ackagingeurope.com/wine-trends-to-watch-in-2021/" TargetMode="External"/><Relationship Id="rId2" Type="http://schemas.openxmlformats.org/officeDocument/2006/relationships/hyperlink" Target="https://www.theiwsr.com/iwsr-predicts-material-opportunities-for-increased-premiumisation-of-beverage-alcohol-consumption-in-key-markets-and-categories-post-covid-19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everagedynamics.com/2021/03/28/whats-driving-rum-sales-in-2021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sz="9600" dirty="0"/>
            </a:br>
            <a:r>
              <a:rPr lang="en-US" sz="9600" dirty="0">
                <a:solidFill>
                  <a:schemeClr val="accent6">
                    <a:lumMod val="75000"/>
                  </a:schemeClr>
                </a:solidFill>
              </a:rPr>
              <a:t>TITLE PAGE</a:t>
            </a:r>
            <a:br>
              <a:rPr lang="en-US" sz="9600" dirty="0"/>
            </a:br>
            <a:br>
              <a:rPr lang="en-US" sz="9600" dirty="0"/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08053-AD59-4713-8972-E9052455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7886700" cy="4351338"/>
          </a:xfrm>
        </p:spPr>
        <p:txBody>
          <a:bodyPr/>
          <a:lstStyle/>
          <a:p>
            <a:r>
              <a:rPr lang="en-US" dirty="0"/>
              <a:t>Insert selling unit image here!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69FB-4B48-4180-87B6-F1171F1E1795}" type="datetime1">
              <a:rPr lang="en-US" smtClean="0"/>
              <a:t>10/22/2021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250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22006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Brand Performance - International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10/22/2021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090967"/>
              </p:ext>
            </p:extLst>
          </p:nvPr>
        </p:nvGraphicFramePr>
        <p:xfrm>
          <a:off x="533400" y="853526"/>
          <a:ext cx="8001000" cy="44989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144744726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6217967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61863565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780551637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93436801"/>
                    </a:ext>
                  </a:extLst>
                </a:gridCol>
              </a:tblGrid>
              <a:tr h="45720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</a:t>
                      </a:r>
                      <a:r>
                        <a:rPr lang="en-US" baseline="0" dirty="0"/>
                        <a:t> R12M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 </a:t>
                      </a:r>
                    </a:p>
                    <a:p>
                      <a:pPr algn="ctr"/>
                      <a:r>
                        <a:rPr lang="en-US" dirty="0"/>
                        <a:t>+/- %  R12M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Sales Volume R6M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 </a:t>
                      </a:r>
                    </a:p>
                    <a:p>
                      <a:pPr algn="ctr"/>
                      <a:r>
                        <a:rPr lang="en-US" dirty="0"/>
                        <a:t>+/- %  R6M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35719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299517"/>
                  </a:ext>
                </a:extLst>
              </a:tr>
              <a:tr h="4156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52944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252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2010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b="1" dirty="0"/>
                        <a:t>Total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51384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7F11A67-883B-4CF7-B3C2-D8A5ECB06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664861"/>
              </p:ext>
            </p:extLst>
          </p:nvPr>
        </p:nvGraphicFramePr>
        <p:xfrm>
          <a:off x="597606" y="5507478"/>
          <a:ext cx="776500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3889">
                  <a:extLst>
                    <a:ext uri="{9D8B030D-6E8A-4147-A177-3AD203B41FA5}">
                      <a16:colId xmlns:a16="http://schemas.microsoft.com/office/drawing/2014/main" val="2289677525"/>
                    </a:ext>
                  </a:extLst>
                </a:gridCol>
                <a:gridCol w="3451113">
                  <a:extLst>
                    <a:ext uri="{9D8B030D-6E8A-4147-A177-3AD203B41FA5}">
                      <a16:colId xmlns:a16="http://schemas.microsoft.com/office/drawing/2014/main" val="3341737899"/>
                    </a:ext>
                  </a:extLst>
                </a:gridCol>
              </a:tblGrid>
              <a:tr h="21476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*Sales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Volume Measure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691952"/>
                  </a:ext>
                </a:extLst>
              </a:tr>
              <a:tr h="21476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Refreshment Bev: cases (specify case size)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Spirits: 9L cases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203044"/>
                  </a:ext>
                </a:extLst>
              </a:tr>
              <a:tr h="21476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Beer: </a:t>
                      </a:r>
                      <a:r>
                        <a:rPr lang="en-US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Hectolitre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Wine: $ Sales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415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463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22006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Item Performance - Canada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10/22/2021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615658"/>
              </p:ext>
            </p:extLst>
          </p:nvPr>
        </p:nvGraphicFramePr>
        <p:xfrm>
          <a:off x="533400" y="853527"/>
          <a:ext cx="8001000" cy="504855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44744726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0267335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217967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61863565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78055163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793436801"/>
                    </a:ext>
                  </a:extLst>
                </a:gridCol>
              </a:tblGrid>
              <a:tr h="6887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 Retail Price</a:t>
                      </a:r>
                    </a:p>
                    <a:p>
                      <a:pPr algn="ctr"/>
                      <a:r>
                        <a:rPr lang="en-US" dirty="0"/>
                        <a:t>(excluding taxes &amp; deposit)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</a:t>
                      </a:r>
                      <a:r>
                        <a:rPr lang="en-US" baseline="0" dirty="0"/>
                        <a:t> R12M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 </a:t>
                      </a:r>
                    </a:p>
                    <a:p>
                      <a:pPr algn="ctr"/>
                      <a:r>
                        <a:rPr lang="en-US" dirty="0"/>
                        <a:t>+/- %  R12M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Sales Volume R6M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 </a:t>
                      </a:r>
                    </a:p>
                    <a:p>
                      <a:pPr algn="ctr"/>
                      <a:r>
                        <a:rPr lang="en-US" dirty="0"/>
                        <a:t>+/- %  R6M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B.C.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ALTA.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SASK.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MAN. - anticipated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Proposed retail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Annual estimate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318296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ONT.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QUE.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35719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N.S.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29951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N.B.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52944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P.E.I.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252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N.L.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20102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b="1" dirty="0"/>
                        <a:t>Total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51384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7F11A67-883B-4CF7-B3C2-D8A5ECB06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95311"/>
              </p:ext>
            </p:extLst>
          </p:nvPr>
        </p:nvGraphicFramePr>
        <p:xfrm>
          <a:off x="522817" y="5902077"/>
          <a:ext cx="7975600" cy="79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888">
                  <a:extLst>
                    <a:ext uri="{9D8B030D-6E8A-4147-A177-3AD203B41FA5}">
                      <a16:colId xmlns:a16="http://schemas.microsoft.com/office/drawing/2014/main" val="2289677525"/>
                    </a:ext>
                  </a:extLst>
                </a:gridCol>
                <a:gridCol w="3544712">
                  <a:extLst>
                    <a:ext uri="{9D8B030D-6E8A-4147-A177-3AD203B41FA5}">
                      <a16:colId xmlns:a16="http://schemas.microsoft.com/office/drawing/2014/main" val="3341737899"/>
                    </a:ext>
                  </a:extLst>
                </a:gridCol>
              </a:tblGrid>
              <a:tr h="1492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*Sales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Volume Measure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691952"/>
                  </a:ext>
                </a:extLst>
              </a:tr>
              <a:tr h="27338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Refreshment Bev: cases (specify case size)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Spirits: 9L cases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203044"/>
                  </a:ext>
                </a:extLst>
              </a:tr>
              <a:tr h="27338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Beer: </a:t>
                      </a:r>
                      <a:r>
                        <a:rPr lang="en-US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Hectolitre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Wine: $ Sales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415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469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8E46D-F902-4578-9B99-4E13C4A6C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/>
              <a:t>Manitoba Forecast Estimate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57528-1371-4749-9E84-5E6CBF283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the previous slide “Item Performance – Canada” you indicated your forecast for Manitoba for the first 12M. </a:t>
            </a:r>
          </a:p>
          <a:p>
            <a:r>
              <a:rPr lang="en-US" dirty="0"/>
              <a:t>In this section please explain your rational for your forecast on your item. </a:t>
            </a:r>
          </a:p>
          <a:p>
            <a:r>
              <a:rPr lang="en-US" dirty="0" err="1"/>
              <a:t>Eg</a:t>
            </a:r>
            <a:r>
              <a:rPr lang="en-US" dirty="0"/>
              <a:t>: In Ontario, my SKU sells 1,000 9L cases per year, therefore we are estimating that our product will sell 100 9L cases per year. This forecast was based on a population comparison.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967CB-6E3D-4224-B092-E4B42F1E7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ED50-24D2-4B15-941B-2E51A10DCC78}" type="datetime1">
              <a:rPr lang="en-US" smtClean="0"/>
              <a:t>10/22/2021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167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22006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Item Performance - International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10/22/2021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752305"/>
              </p:ext>
            </p:extLst>
          </p:nvPr>
        </p:nvGraphicFramePr>
        <p:xfrm>
          <a:off x="533400" y="853526"/>
          <a:ext cx="8001000" cy="44989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144744726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6217967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61863565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780551637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93436801"/>
                    </a:ext>
                  </a:extLst>
                </a:gridCol>
              </a:tblGrid>
              <a:tr h="45720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</a:t>
                      </a:r>
                      <a:r>
                        <a:rPr lang="en-US" baseline="0" dirty="0"/>
                        <a:t> R12M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 </a:t>
                      </a:r>
                    </a:p>
                    <a:p>
                      <a:pPr algn="ctr"/>
                      <a:r>
                        <a:rPr lang="en-US" dirty="0"/>
                        <a:t>+/- %  R12M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Sales Volume R6M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 </a:t>
                      </a:r>
                    </a:p>
                    <a:p>
                      <a:pPr algn="ctr"/>
                      <a:r>
                        <a:rPr lang="en-US" dirty="0"/>
                        <a:t>+/- %  R6M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35719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299517"/>
                  </a:ext>
                </a:extLst>
              </a:tr>
              <a:tr h="4156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52944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252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2010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b="1" dirty="0"/>
                        <a:t>Total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51384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7F11A67-883B-4CF7-B3C2-D8A5ECB06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03496"/>
              </p:ext>
            </p:extLst>
          </p:nvPr>
        </p:nvGraphicFramePr>
        <p:xfrm>
          <a:off x="597606" y="5507478"/>
          <a:ext cx="776500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3889">
                  <a:extLst>
                    <a:ext uri="{9D8B030D-6E8A-4147-A177-3AD203B41FA5}">
                      <a16:colId xmlns:a16="http://schemas.microsoft.com/office/drawing/2014/main" val="2289677525"/>
                    </a:ext>
                  </a:extLst>
                </a:gridCol>
                <a:gridCol w="3451113">
                  <a:extLst>
                    <a:ext uri="{9D8B030D-6E8A-4147-A177-3AD203B41FA5}">
                      <a16:colId xmlns:a16="http://schemas.microsoft.com/office/drawing/2014/main" val="3341737899"/>
                    </a:ext>
                  </a:extLst>
                </a:gridCol>
              </a:tblGrid>
              <a:tr h="21476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*Sales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Volume Measure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691952"/>
                  </a:ext>
                </a:extLst>
              </a:tr>
              <a:tr h="21476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Refreshment Bev: cases (specify case size)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Spirits: 9L cases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203044"/>
                  </a:ext>
                </a:extLst>
              </a:tr>
              <a:tr h="21476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Beer: </a:t>
                      </a:r>
                      <a:r>
                        <a:rPr lang="en-US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Hectolitre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Wine: $ Sales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415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25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48361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Brand Portfolio Item Ranking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10/22/2021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827487"/>
              </p:ext>
            </p:extLst>
          </p:nvPr>
        </p:nvGraphicFramePr>
        <p:xfrm>
          <a:off x="533400" y="1288770"/>
          <a:ext cx="8001000" cy="44989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40909">
                  <a:extLst>
                    <a:ext uri="{9D8B030D-6E8A-4147-A177-3AD203B41FA5}">
                      <a16:colId xmlns:a16="http://schemas.microsoft.com/office/drawing/2014/main" val="1630093847"/>
                    </a:ext>
                  </a:extLst>
                </a:gridCol>
                <a:gridCol w="2055091">
                  <a:extLst>
                    <a:ext uri="{9D8B030D-6E8A-4147-A177-3AD203B41FA5}">
                      <a16:colId xmlns:a16="http://schemas.microsoft.com/office/drawing/2014/main" val="65681287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988050356"/>
                    </a:ext>
                  </a:extLst>
                </a:gridCol>
              </a:tblGrid>
              <a:tr h="45720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Item Share of</a:t>
                      </a:r>
                      <a:r>
                        <a:rPr lang="en-US" baseline="0" dirty="0"/>
                        <a:t> Brand 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(% of total $ sales)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Listed at MBLL (Y or 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079000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35719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299517"/>
                  </a:ext>
                </a:extLst>
              </a:tr>
              <a:tr h="4156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52944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252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20102"/>
                  </a:ext>
                </a:extLst>
              </a:tr>
            </a:tbl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7C89A2-E9DE-4795-82B7-F11B41E1C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9523"/>
            <a:ext cx="7696200" cy="455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List items within your brand in descending order – highlight the proposed item.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2299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39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Marketing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2062-9A82-40B1-9141-805BF5EB2F70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2001916"/>
            <a:ext cx="8229600" cy="47195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/>
              <a:t>Include an itemized and detailed marketing plan, with timelines. </a:t>
            </a:r>
          </a:p>
          <a:p>
            <a:pPr algn="l"/>
            <a:endParaRPr lang="en-US" sz="20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Outline your Manitoba marketing plan. This may include such things as; sponsorships, events, festivals, social media, TV/radio, institutional ad (billboards, newspapers, flyers, </a:t>
            </a:r>
            <a:r>
              <a:rPr lang="en-US" sz="2000" dirty="0" err="1"/>
              <a:t>etc</a:t>
            </a:r>
            <a:r>
              <a:rPr lang="en-US" sz="2000" dirty="0"/>
              <a:t>)                                                                           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Outline your Marketing Plan for Liquor Marts. All available programs can be found in the Marketing Program Guide. Please refer to our website for the guide.</a:t>
            </a:r>
          </a:p>
          <a:p>
            <a:pPr algn="l"/>
            <a:r>
              <a:rPr lang="en-US" sz="2000" dirty="0">
                <a:hlinkClick r:id="rId2"/>
              </a:rPr>
              <a:t>https://www.mbllpartners.ca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l"/>
            <a:r>
              <a:rPr lang="en-US" sz="2000" dirty="0" err="1"/>
              <a:t>Eg</a:t>
            </a:r>
            <a:r>
              <a:rPr lang="en-US" sz="2000" dirty="0"/>
              <a:t>: If your proposal includes LTO’s, outline the timing and respective discounts of each LTO. </a:t>
            </a:r>
          </a:p>
          <a:p>
            <a:pPr algn="l"/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3752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7468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Application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2" y="977106"/>
            <a:ext cx="8067675" cy="544195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2400" dirty="0"/>
              <a:t>Only applications containing </a:t>
            </a:r>
            <a:r>
              <a:rPr lang="en-GB" sz="2400" b="1" dirty="0"/>
              <a:t>ALL</a:t>
            </a:r>
            <a:r>
              <a:rPr lang="en-GB" sz="2400" dirty="0"/>
              <a:t> components of this checklist will be considered. Applications missing information will be deemed incomplete, and will not be considered for listing.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GB" sz="2600" b="1" dirty="0"/>
              <a:t>Required</a:t>
            </a:r>
            <a:r>
              <a:rPr lang="en-GB" sz="2600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Product Presentation</a:t>
            </a:r>
          </a:p>
          <a:p>
            <a:pPr lvl="2"/>
            <a:r>
              <a:rPr lang="en-US" sz="1600" dirty="0"/>
              <a:t>Use PowerPoint Template (.pptx file)  </a:t>
            </a:r>
            <a:endParaRPr lang="en-US" sz="1400" dirty="0"/>
          </a:p>
          <a:p>
            <a:pPr lvl="2"/>
            <a:r>
              <a:rPr lang="en-US" sz="1600" dirty="0"/>
              <a:t>Selling Unit image – clear enough to review all product details </a:t>
            </a:r>
          </a:p>
          <a:p>
            <a:pPr lvl="2"/>
            <a:r>
              <a:rPr lang="en-US" sz="1600" dirty="0"/>
              <a:t>1 image of front label – clear enough to review all label details </a:t>
            </a:r>
          </a:p>
          <a:p>
            <a:pPr lvl="2"/>
            <a:r>
              <a:rPr lang="en-US" sz="1600" dirty="0"/>
              <a:t>1 image of back/side label – clear enough to review all label details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Supplier Information Form (excel format only, no PDF)</a:t>
            </a:r>
          </a:p>
          <a:p>
            <a:pPr lvl="2"/>
            <a:r>
              <a:rPr lang="en-US" sz="1600" dirty="0"/>
              <a:t>Including Letter of Authorization 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Product Application Form (Most recent version only) </a:t>
            </a:r>
          </a:p>
          <a:p>
            <a:pPr lvl="2"/>
            <a:r>
              <a:rPr lang="en-US" sz="1600" dirty="0"/>
              <a:t>Completed forms must be submitted in excel format only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1 Digital Color Images of the selling unit (either PDF or JPEG format only)</a:t>
            </a:r>
          </a:p>
          <a:p>
            <a:pPr lvl="2"/>
            <a:r>
              <a:rPr lang="en-US" sz="1600" dirty="0"/>
              <a:t>1 image for MBLL website (Bottle/can – 3” wide at 300 dpi or Case/package – 5” wide at 300 dpi). Image must be against a white background only. (attach to submission email)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Review SR(Social Responsibility) Product Listing Guidelines prior to submission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2100" dirty="0"/>
          </a:p>
          <a:p>
            <a:pPr marL="342900" lvl="1" indent="0">
              <a:buNone/>
            </a:pPr>
            <a:r>
              <a:rPr lang="en-US" sz="2600" dirty="0"/>
              <a:t>Please note**File share transfers (E.g. We transfers) will not be accepted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2100" dirty="0"/>
          </a:p>
          <a:p>
            <a:pPr marL="0" indent="0">
              <a:buNone/>
            </a:pPr>
            <a:r>
              <a:rPr lang="en-US" sz="2600" b="1" dirty="0"/>
              <a:t>Additional requirements if applicable: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Declaration of Origin (Imported products)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Annual Declaration of Production (new suppliers claiming Micro status)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600" b="1" dirty="0"/>
              <a:t>Optional </a:t>
            </a:r>
            <a:r>
              <a:rPr lang="en-US" sz="2600" b="1" dirty="0"/>
              <a:t>Components</a:t>
            </a:r>
            <a:r>
              <a:rPr lang="en-GB" sz="2600" b="1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600" dirty="0"/>
              <a:t>Product sell sheet</a:t>
            </a:r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US" sz="13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6565-D981-44D2-99F4-4225DC56F126}" type="datetime1">
              <a:rPr lang="en-US" smtClean="0"/>
              <a:t>10/22/2021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36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6378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Proposed Opportunity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3CA4-0D2E-415D-AA4E-C42BB77E02B9}" type="datetime1">
              <a:rPr lang="en-US" smtClean="0"/>
              <a:t>10/22/2021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637315"/>
              </p:ext>
            </p:extLst>
          </p:nvPr>
        </p:nvGraphicFramePr>
        <p:xfrm>
          <a:off x="533400" y="1205298"/>
          <a:ext cx="8077200" cy="4434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3675052138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val="41762008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Product</a:t>
                      </a:r>
                      <a:r>
                        <a:rPr lang="en-US" sz="1600" baseline="0" dirty="0"/>
                        <a:t> Information*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59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400" kern="1200" dirty="0"/>
                        <a:t>Producer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5590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Supplier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3755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400" kern="1200" dirty="0"/>
                        <a:t>Agent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5694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Item Description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0234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Selling Unit Size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7834533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Item Retail Price (MB)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4790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Selling Units per Case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2606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Ship Point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617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Minimum Order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2918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Alcohol %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55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Country of Origin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9738116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39044" y="5791200"/>
            <a:ext cx="17482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*All fields are mandatory</a:t>
            </a:r>
          </a:p>
        </p:txBody>
      </p:sp>
    </p:spTree>
    <p:extLst>
      <p:ext uri="{BB962C8B-B14F-4D97-AF65-F5344CB8AC3E}">
        <p14:creationId xmlns:p14="http://schemas.microsoft.com/office/powerpoint/2010/main" val="109701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Color Images of Product Labels</a:t>
            </a:r>
            <a:br>
              <a:rPr lang="en-US" sz="3600" b="1" dirty="0"/>
            </a:br>
            <a:r>
              <a:rPr lang="en-US" sz="2000" b="1" dirty="0"/>
              <a:t>(insert on next two slides)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952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200" u="sng" dirty="0"/>
          </a:p>
          <a:p>
            <a:pPr marL="0" indent="0">
              <a:buNone/>
            </a:pPr>
            <a:r>
              <a:rPr lang="en-US" sz="2000" dirty="0"/>
              <a:t>	</a:t>
            </a:r>
            <a:endParaRPr lang="en-US" sz="2000" dirty="0">
              <a:highlight>
                <a:srgbClr val="FFFF00"/>
              </a:highligh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6AE97-21D1-4177-8BA8-E9E40470FA91}" type="datetime1">
              <a:rPr lang="en-US" smtClean="0"/>
              <a:t>10/22/2021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89EB7A-9F52-4904-8BAA-A76A3A629FD3}"/>
              </a:ext>
            </a:extLst>
          </p:cNvPr>
          <p:cNvSpPr txBox="1"/>
          <p:nvPr/>
        </p:nvSpPr>
        <p:spPr>
          <a:xfrm>
            <a:off x="608894" y="1533465"/>
            <a:ext cx="75057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endParaRPr lang="en-US" sz="1600" dirty="0"/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following two slides are used to verify labels.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All design and written elements of an item must be displayed and be legible.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Labels are used to review the proposed item for category, SR(Social Responsibility), and important CFI (Canadian Food Inspection Agency) components.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Without required labels, a product review is not possible and application will be void</a:t>
            </a:r>
            <a:r>
              <a:rPr lang="en-US" sz="2400" i="1" dirty="0"/>
              <a:t>.</a:t>
            </a:r>
          </a:p>
          <a:p>
            <a:endParaRPr lang="en-US" sz="2000" i="1" dirty="0"/>
          </a:p>
          <a:p>
            <a:r>
              <a:rPr lang="en-US" sz="1600" i="1" dirty="0"/>
              <a:t>Note: attached to your submission email (outside this presentation) we also require, 1 image for MBLL website (Bottle/can – 3” wide at 300 dpi or Case/package – 5” wide at 300 dpi). Image must be against a white background only. If it is not included, your application will be void.</a:t>
            </a:r>
          </a:p>
          <a:p>
            <a:endParaRPr lang="en-US" sz="2400" i="1" dirty="0"/>
          </a:p>
          <a:p>
            <a:endParaRPr lang="en-US" sz="2800" dirty="0"/>
          </a:p>
          <a:p>
            <a:r>
              <a:rPr lang="en-US" sz="2800" dirty="0"/>
              <a:t> </a:t>
            </a:r>
            <a:endParaRPr lang="en-US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46963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F208E-7775-45DA-8A1D-49D0312F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1. Image of front label – clear enough to review all label details (words and imagery)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C7E8E6D-B2CC-4BC5-A96F-92F75A439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front label here!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97202-7CA9-4061-9704-4EC1FF50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ED50-24D2-4B15-941B-2E51A10DCC78}" type="datetime1">
              <a:rPr lang="en-US" smtClean="0"/>
              <a:pPr/>
              <a:t>10/22/2021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42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F208E-7775-45DA-8A1D-49D0312F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2. Image of back/side label – clear enough to review all label details (words and imagery)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C7E8E6D-B2CC-4BC5-A96F-92F75A439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back/side label here!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97202-7CA9-4061-9704-4EC1FF50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ED50-24D2-4B15-941B-2E51A10DCC78}" type="datetime1">
              <a:rPr lang="en-US" smtClean="0"/>
              <a:pPr/>
              <a:t>10/22/2021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015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Product</a:t>
            </a:r>
            <a:r>
              <a:rPr lang="en-US" sz="4000" dirty="0"/>
              <a:t> </a:t>
            </a:r>
            <a:r>
              <a:rPr lang="en-US" sz="3600" b="1" dirty="0"/>
              <a:t>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1"/>
            <a:ext cx="7886700" cy="4805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Create a compelling reason for listing.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Note: This is your chance to sell your product! </a:t>
            </a:r>
            <a:r>
              <a:rPr lang="en-US" sz="4800" b="1" u="sng" dirty="0">
                <a:solidFill>
                  <a:schemeClr val="accent6">
                    <a:lumMod val="75000"/>
                  </a:schemeClr>
                </a:solidFill>
              </a:rPr>
              <a:t>Maximum 3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slides.</a:t>
            </a:r>
          </a:p>
          <a:p>
            <a:pPr marL="342900" lvl="1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6AE97-21D1-4177-8BA8-E9E40470FA91}" type="datetime1">
              <a:rPr lang="en-US" smtClean="0"/>
              <a:t>10/22/2021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31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6425"/>
            <a:ext cx="7886700" cy="85812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Market Insights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55400" y="914400"/>
            <a:ext cx="7696200" cy="646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Please provide quantifiable information/data in support of the product you are submitting. Examples provided below.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51F2-60B9-4D4C-97FA-48AAD8D49811}" type="datetime1">
              <a:rPr lang="en-US" smtClean="0"/>
              <a:t>10/22/2021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55214"/>
              </p:ext>
            </p:extLst>
          </p:nvPr>
        </p:nvGraphicFramePr>
        <p:xfrm>
          <a:off x="838200" y="1600201"/>
          <a:ext cx="7370500" cy="37337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861596922"/>
                    </a:ext>
                  </a:extLst>
                </a:gridCol>
                <a:gridCol w="2493700">
                  <a:extLst>
                    <a:ext uri="{9D8B030D-6E8A-4147-A177-3AD203B41FA5}">
                      <a16:colId xmlns:a16="http://schemas.microsoft.com/office/drawing/2014/main" val="2452025221"/>
                    </a:ext>
                  </a:extLst>
                </a:gridCol>
              </a:tblGrid>
              <a:tr h="307057">
                <a:tc>
                  <a:txBody>
                    <a:bodyPr/>
                    <a:lstStyle/>
                    <a:p>
                      <a:r>
                        <a:rPr lang="en-US" dirty="0"/>
                        <a:t> Insights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Information</a:t>
                      </a:r>
                      <a:r>
                        <a:rPr lang="en-US" baseline="0" dirty="0"/>
                        <a:t> Source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726123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sz="1100" dirty="0"/>
                        <a:t>Consumers are 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responding</a:t>
                      </a:r>
                      <a:r>
                        <a:rPr lang="en-US" sz="1100" dirty="0"/>
                        <a:t> to the more varied offer in premium-plus spirits, the buzz around celebrity endorsements and more interest in </a:t>
                      </a:r>
                      <a:r>
                        <a:rPr lang="en-US" sz="1100" dirty="0" err="1"/>
                        <a:t>flavoured</a:t>
                      </a:r>
                      <a:r>
                        <a:rPr lang="en-US" sz="1100" dirty="0"/>
                        <a:t> drinks.</a:t>
                      </a:r>
                      <a:endParaRPr lang="en-US" sz="11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aseline="0" dirty="0">
                          <a:hlinkClick r:id="rId2"/>
                        </a:rPr>
                        <a:t>https://www.theiwsr.com/iwsr-predicts-material-opportunities-for-increased-premiumisation-of-beverage-alcohol-consumption-in-key-markets-and-categories-post-covid-19/</a:t>
                      </a:r>
                      <a:endParaRPr lang="en-US" sz="1100" baseline="0" dirty="0"/>
                    </a:p>
                    <a:p>
                      <a:endParaRPr lang="en-US" sz="11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807051"/>
                  </a:ext>
                </a:extLst>
              </a:tr>
              <a:tr h="519635"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 in box has historically been an overlooked format, but with changes to shopping habits, lifestyles, demographics, and drinking occasions, it has come into its own.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aseline="0" dirty="0">
                          <a:hlinkClick r:id="rId3"/>
                        </a:rPr>
                        <a:t>https://packagingeurope.com/wine-trends-to-watch-in-2021/</a:t>
                      </a:r>
                      <a:endParaRPr lang="en-US" sz="11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6099489"/>
                  </a:ext>
                </a:extLst>
              </a:tr>
              <a:tr h="519635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Popular spiced and flavored rums are driving category growth, as are top-shelf super-premium aged rums. Rum category revenue increased 5.9% in 2020, according to the Distilled Spirits Council of the U.S., with most of that growth from High-End Premium (8.7%) and Premium (7.6%) and Super-Premium (3.7%).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aseline="0" dirty="0">
                          <a:hlinkClick r:id="rId4"/>
                        </a:rPr>
                        <a:t>https://beveragedynamics.com/2021/03/28/whats-driving-rum-sales-in-2021/</a:t>
                      </a:r>
                      <a:endParaRPr lang="en-US" sz="11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0018104"/>
                  </a:ext>
                </a:extLst>
              </a:tr>
              <a:tr h="805462"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3910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419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22006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Brand Performance - Canada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10/22/2021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017818"/>
              </p:ext>
            </p:extLst>
          </p:nvPr>
        </p:nvGraphicFramePr>
        <p:xfrm>
          <a:off x="533400" y="853527"/>
          <a:ext cx="7924800" cy="49094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4960">
                  <a:extLst>
                    <a:ext uri="{9D8B030D-6E8A-4147-A177-3AD203B41FA5}">
                      <a16:colId xmlns:a16="http://schemas.microsoft.com/office/drawing/2014/main" val="1447447266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362179679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1618635659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780551637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3793436801"/>
                    </a:ext>
                  </a:extLst>
                </a:gridCol>
              </a:tblGrid>
              <a:tr h="6887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</a:t>
                      </a:r>
                      <a:r>
                        <a:rPr lang="en-US" baseline="0" dirty="0"/>
                        <a:t> R12M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 </a:t>
                      </a:r>
                    </a:p>
                    <a:p>
                      <a:pPr algn="ctr"/>
                      <a:r>
                        <a:rPr lang="en-US" dirty="0"/>
                        <a:t>+/- %  R12M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Sales Volume R6M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 </a:t>
                      </a:r>
                    </a:p>
                    <a:p>
                      <a:pPr algn="ctr"/>
                      <a:r>
                        <a:rPr lang="en-US" dirty="0"/>
                        <a:t>+/- %  R6M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B.C.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ALTA.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SASK.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MAN.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318296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ONT.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QUE.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35719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N.S.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29951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N.B.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52944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P.E.I.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252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N.L.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20102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b="1" dirty="0"/>
                        <a:t>Total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51384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7F11A67-883B-4CF7-B3C2-D8A5ECB06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328222"/>
              </p:ext>
            </p:extLst>
          </p:nvPr>
        </p:nvGraphicFramePr>
        <p:xfrm>
          <a:off x="533400" y="5782854"/>
          <a:ext cx="7975600" cy="79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888">
                  <a:extLst>
                    <a:ext uri="{9D8B030D-6E8A-4147-A177-3AD203B41FA5}">
                      <a16:colId xmlns:a16="http://schemas.microsoft.com/office/drawing/2014/main" val="2289677525"/>
                    </a:ext>
                  </a:extLst>
                </a:gridCol>
                <a:gridCol w="3544712">
                  <a:extLst>
                    <a:ext uri="{9D8B030D-6E8A-4147-A177-3AD203B41FA5}">
                      <a16:colId xmlns:a16="http://schemas.microsoft.com/office/drawing/2014/main" val="3341737899"/>
                    </a:ext>
                  </a:extLst>
                </a:gridCol>
              </a:tblGrid>
              <a:tr h="1492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*Sales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Volume Measure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691952"/>
                  </a:ext>
                </a:extLst>
              </a:tr>
              <a:tr h="27338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Refreshment Bev: cases (specify case size)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Spirits: 9L cases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203044"/>
                  </a:ext>
                </a:extLst>
              </a:tr>
              <a:tr h="27338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Beer: </a:t>
                      </a:r>
                      <a:r>
                        <a:rPr lang="en-US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Hectolitre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Wine: $ Sales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415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1430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Product Presentation  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Proposed Opportunity&amp;quot;&quot;/&gt;&lt;property id=&quot;20307&quot; value=&quot;257&quot;/&gt;&lt;/object&gt;&lt;object type=&quot;3&quot; unique_id=&quot;10005&quot;&gt;&lt;property id=&quot;20148&quot; value=&quot;5&quot;/&gt;&lt;property id=&quot;20300&quot; value=&quot;Slide 4 - &amp;quot;Market Insights&amp;quot;&quot;/&gt;&lt;property id=&quot;20307&quot; value=&quot;266&quot;/&gt;&lt;/object&gt;&lt;object type=&quot;3&quot; unique_id=&quot;10006&quot;&gt;&lt;property id=&quot;20148&quot; value=&quot;5&quot;/&gt;&lt;property id=&quot;20300&quot; value=&quot;Slide 5 - &amp;quot;Brand Performance - Canada&amp;quot;&quot;/&gt;&lt;property id=&quot;20307&quot; value=&quot;265&quot;/&gt;&lt;/object&gt;&lt;object type=&quot;3&quot; unique_id=&quot;10008&quot;&gt;&lt;property id=&quot;20148&quot; value=&quot;5&quot;/&gt;&lt;property id=&quot;20300&quot; value=&quot;Slide 3 - &amp;quot;Product Differentiation&amp;quot;&quot;/&gt;&lt;property id=&quot;20307&quot; value=&quot;260&quot;/&gt;&lt;/object&gt;&lt;object type=&quot;3&quot; unique_id=&quot;10009&quot;&gt;&lt;property id=&quot;20148&quot; value=&quot;5&quot;/&gt;&lt;property id=&quot;20300&quot; value=&quot;Slide 9 - &amp;quot;Marketing Support&amp;quot;&quot;/&gt;&lt;property id=&quot;20307&quot; value=&quot;261&quot;/&gt;&lt;/object&gt;&lt;object type=&quot;3&quot; unique_id=&quot;10010&quot;&gt;&lt;property id=&quot;20148&quot; value=&quot;5&quot;/&gt;&lt;property id=&quot;20300&quot; value=&quot;Slide 10 - &amp;quot;Application Checklist&amp;quot;&quot;/&gt;&lt;property id=&quot;20307&quot; value=&quot;262&quot;/&gt;&lt;/object&gt;&lt;object type=&quot;3&quot; unique_id=&quot;10101&quot;&gt;&lt;property id=&quot;20148&quot; value=&quot;5&quot;/&gt;&lt;property id=&quot;20300&quot; value=&quot;Slide 6 - &amp;quot;Brand Performance - International&amp;quot;&quot;/&gt;&lt;property id=&quot;20307&quot; value=&quot;271&quot;/&gt;&lt;/object&gt;&lt;object type=&quot;3&quot; unique_id=&quot;10102&quot;&gt;&lt;property id=&quot;20148&quot; value=&quot;5&quot;/&gt;&lt;property id=&quot;20300&quot; value=&quot;Slide 7 - &amp;quot;Item Performance - &amp;amp;#x09;Canada&amp;quot;&quot;/&gt;&lt;property id=&quot;20307&quot; value=&quot;272&quot;/&gt;&lt;/object&gt;&lt;object type=&quot;3&quot; unique_id=&quot;10103&quot;&gt;&lt;property id=&quot;20148&quot; value=&quot;5&quot;/&gt;&lt;property id=&quot;20300&quot; value=&quot;Slide 8 - &amp;quot;Item Performance - &amp;amp;#x09;International&amp;quot;&quot;/&gt;&lt;property id=&quot;20307&quot; value=&quot;273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4FEB53B0E041A76A17CD43A04A28" ma:contentTypeVersion="9" ma:contentTypeDescription="Create a new document." ma:contentTypeScope="" ma:versionID="b3034a086e749f7a2a0355a6be73247d">
  <xsd:schema xmlns:xsd="http://www.w3.org/2001/XMLSchema" xmlns:xs="http://www.w3.org/2001/XMLSchema" xmlns:p="http://schemas.microsoft.com/office/2006/metadata/properties" xmlns:ns3="3ed7015c-3088-4573-a2b5-1c16df166eeb" targetNamespace="http://schemas.microsoft.com/office/2006/metadata/properties" ma:root="true" ma:fieldsID="2296a1d6f93be25954b11f90b2eb407e" ns3:_="">
    <xsd:import namespace="3ed7015c-3088-4573-a2b5-1c16df166e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d7015c-3088-4573-a2b5-1c16df166e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10C8A3-90FD-4F74-8799-0BAB2F3E2544}">
  <ds:schemaRefs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3ed7015c-3088-4573-a2b5-1c16df166eeb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28999E7-E3AE-4197-B314-3CF8450737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d7015c-3088-4573-a2b5-1c16df166e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45C80E-7B0A-4E72-983E-61B2AEC5E6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1829</TotalTime>
  <Words>1131</Words>
  <Application>Microsoft Office PowerPoint</Application>
  <PresentationFormat>On-screen Show (4:3)</PresentationFormat>
  <Paragraphs>196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 TITLE PAGE  </vt:lpstr>
      <vt:lpstr>Application Checklist</vt:lpstr>
      <vt:lpstr>Proposed Opportunity</vt:lpstr>
      <vt:lpstr>Color Images of Product Labels (insert on next two slides)</vt:lpstr>
      <vt:lpstr>1. Image of front label – clear enough to review all label details (words and imagery)</vt:lpstr>
      <vt:lpstr>2. Image of back/side label – clear enough to review all label details (words and imagery)</vt:lpstr>
      <vt:lpstr>Product Information</vt:lpstr>
      <vt:lpstr>Market Insights</vt:lpstr>
      <vt:lpstr>Brand Performance - Canada</vt:lpstr>
      <vt:lpstr>Brand Performance - International</vt:lpstr>
      <vt:lpstr>Item Performance - Canada</vt:lpstr>
      <vt:lpstr>Manitoba Forecast Estimate</vt:lpstr>
      <vt:lpstr>Item Performance - International</vt:lpstr>
      <vt:lpstr>Brand Portfolio Item Ranking</vt:lpstr>
      <vt:lpstr>Marketing Support</vt:lpstr>
    </vt:vector>
  </TitlesOfParts>
  <Company>Manitoba Liquor &amp; Lotteries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Wayne Nevraumont</dc:creator>
  <cp:lastModifiedBy>Andrea Montanino</cp:lastModifiedBy>
  <cp:revision>120</cp:revision>
  <cp:lastPrinted>2018-09-05T17:35:50Z</cp:lastPrinted>
  <dcterms:created xsi:type="dcterms:W3CDTF">2018-08-07T20:59:49Z</dcterms:created>
  <dcterms:modified xsi:type="dcterms:W3CDTF">2021-10-22T20:49:08Z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0x0101002D864FEB53B0E041A76A17CD43A04A28</vt:lpwstr>
  </property>
</Properties>
</file>