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7"/>
  </p:notesMasterIdLst>
  <p:sldIdLst>
    <p:sldId id="256" r:id="rId5"/>
    <p:sldId id="257" r:id="rId6"/>
    <p:sldId id="262" r:id="rId7"/>
    <p:sldId id="260" r:id="rId8"/>
    <p:sldId id="289" r:id="rId9"/>
    <p:sldId id="290" r:id="rId10"/>
    <p:sldId id="292" r:id="rId11"/>
    <p:sldId id="288" r:id="rId12"/>
    <p:sldId id="291" r:id="rId13"/>
    <p:sldId id="287" r:id="rId14"/>
    <p:sldId id="277" r:id="rId15"/>
    <p:sldId id="261" r:id="rId16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yne Nevraumont" initials="WN" lastIdx="1" clrIdx="0">
    <p:extLst>
      <p:ext uri="{19B8F6BF-5375-455C-9EA6-DF929625EA0E}">
        <p15:presenceInfo xmlns:p15="http://schemas.microsoft.com/office/powerpoint/2012/main" userId="S::wayne.nevraumont@mbll.ca::a72414ef-495f-4a3f-8d69-385a28dff7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994" y="86"/>
      </p:cViewPr>
      <p:guideLst>
        <p:guide orient="horz" pos="2160"/>
        <p:guide pos="2880"/>
        <p:guide pos="2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me Vandenberg" userId="745fb935-2ebc-42e0-8dd4-682b5e942529" providerId="ADAL" clId="{56ABF2C3-F439-401D-A498-6BB8FFD4922C}"/>
    <pc:docChg chg="undo custSel modSld">
      <pc:chgData name="Jayme Vandenberg" userId="745fb935-2ebc-42e0-8dd4-682b5e942529" providerId="ADAL" clId="{56ABF2C3-F439-401D-A498-6BB8FFD4922C}" dt="2024-08-29T19:20:14.219" v="24" actId="13244"/>
      <pc:docMkLst>
        <pc:docMk/>
      </pc:docMkLst>
      <pc:sldChg chg="modSp mod">
        <pc:chgData name="Jayme Vandenberg" userId="745fb935-2ebc-42e0-8dd4-682b5e942529" providerId="ADAL" clId="{56ABF2C3-F439-401D-A498-6BB8FFD4922C}" dt="2024-08-29T19:18:29.121" v="10" actId="207"/>
        <pc:sldMkLst>
          <pc:docMk/>
          <pc:sldMk cId="1097015127" sldId="257"/>
        </pc:sldMkLst>
        <pc:graphicFrameChg chg="modGraphic">
          <ac:chgData name="Jayme Vandenberg" userId="745fb935-2ebc-42e0-8dd4-682b5e942529" providerId="ADAL" clId="{56ABF2C3-F439-401D-A498-6BB8FFD4922C}" dt="2024-08-29T19:18:29.121" v="10" actId="207"/>
          <ac:graphicFrameMkLst>
            <pc:docMk/>
            <pc:sldMk cId="1097015127" sldId="257"/>
            <ac:graphicFrameMk id="8" creationId="{00000000-0000-0000-0000-000000000000}"/>
          </ac:graphicFrameMkLst>
        </pc:graphicFrameChg>
      </pc:sldChg>
      <pc:sldChg chg="addSp delSp modSp mod">
        <pc:chgData name="Jayme Vandenberg" userId="745fb935-2ebc-42e0-8dd4-682b5e942529" providerId="ADAL" clId="{56ABF2C3-F439-401D-A498-6BB8FFD4922C}" dt="2024-08-29T19:18:07.414" v="8" actId="478"/>
        <pc:sldMkLst>
          <pc:docMk/>
          <pc:sldMk cId="2546963920" sldId="260"/>
        </pc:sldMkLst>
        <pc:spChg chg="add del mod">
          <ac:chgData name="Jayme Vandenberg" userId="745fb935-2ebc-42e0-8dd4-682b5e942529" providerId="ADAL" clId="{56ABF2C3-F439-401D-A498-6BB8FFD4922C}" dt="2024-08-29T19:18:04.467" v="7" actId="478"/>
          <ac:spMkLst>
            <pc:docMk/>
            <pc:sldMk cId="2546963920" sldId="260"/>
            <ac:spMk id="3" creationId="{00000000-0000-0000-0000-000000000000}"/>
          </ac:spMkLst>
        </pc:spChg>
        <pc:spChg chg="add del mod">
          <ac:chgData name="Jayme Vandenberg" userId="745fb935-2ebc-42e0-8dd4-682b5e942529" providerId="ADAL" clId="{56ABF2C3-F439-401D-A498-6BB8FFD4922C}" dt="2024-08-29T19:17:54.833" v="4" actId="478"/>
          <ac:spMkLst>
            <pc:docMk/>
            <pc:sldMk cId="2546963920" sldId="260"/>
            <ac:spMk id="7" creationId="{F04EB5A7-1260-C98B-FA7B-95CEBB7E15E7}"/>
          </ac:spMkLst>
        </pc:spChg>
        <pc:spChg chg="add del mod">
          <ac:chgData name="Jayme Vandenberg" userId="745fb935-2ebc-42e0-8dd4-682b5e942529" providerId="ADAL" clId="{56ABF2C3-F439-401D-A498-6BB8FFD4922C}" dt="2024-08-29T19:18:07.414" v="8" actId="478"/>
          <ac:spMkLst>
            <pc:docMk/>
            <pc:sldMk cId="2546963920" sldId="260"/>
            <ac:spMk id="9" creationId="{0ABD5262-4B84-7CD1-2CDB-328B50F94D07}"/>
          </ac:spMkLst>
        </pc:spChg>
      </pc:sldChg>
      <pc:sldChg chg="modSp mod">
        <pc:chgData name="Jayme Vandenberg" userId="745fb935-2ebc-42e0-8dd4-682b5e942529" providerId="ADAL" clId="{56ABF2C3-F439-401D-A498-6BB8FFD4922C}" dt="2024-08-29T19:20:14.219" v="24" actId="13244"/>
        <pc:sldMkLst>
          <pc:docMk/>
          <pc:sldMk cId="1052299454" sldId="277"/>
        </pc:sldMkLst>
        <pc:graphicFrameChg chg="ord modGraphic">
          <ac:chgData name="Jayme Vandenberg" userId="745fb935-2ebc-42e0-8dd4-682b5e942529" providerId="ADAL" clId="{56ABF2C3-F439-401D-A498-6BB8FFD4922C}" dt="2024-08-29T19:20:14.219" v="24" actId="13244"/>
          <ac:graphicFrameMkLst>
            <pc:docMk/>
            <pc:sldMk cId="1052299454" sldId="277"/>
            <ac:graphicFrameMk id="6" creationId="{00000000-0000-0000-0000-000000000000}"/>
          </ac:graphicFrameMkLst>
        </pc:graphicFrameChg>
      </pc:sldChg>
      <pc:sldChg chg="modSp mod">
        <pc:chgData name="Jayme Vandenberg" userId="745fb935-2ebc-42e0-8dd4-682b5e942529" providerId="ADAL" clId="{56ABF2C3-F439-401D-A498-6BB8FFD4922C}" dt="2024-08-29T19:20:04.054" v="23" actId="13244"/>
        <pc:sldMkLst>
          <pc:docMk/>
          <pc:sldMk cId="936167624" sldId="287"/>
        </pc:sldMkLst>
        <pc:spChg chg="ord">
          <ac:chgData name="Jayme Vandenberg" userId="745fb935-2ebc-42e0-8dd4-682b5e942529" providerId="ADAL" clId="{56ABF2C3-F439-401D-A498-6BB8FFD4922C}" dt="2024-08-29T19:20:04.054" v="23" actId="13244"/>
          <ac:spMkLst>
            <pc:docMk/>
            <pc:sldMk cId="936167624" sldId="287"/>
            <ac:spMk id="5" creationId="{750F92F4-533E-3BAE-2914-1C3B8054DA17}"/>
          </ac:spMkLst>
        </pc:spChg>
      </pc:sldChg>
      <pc:sldChg chg="modSp mod">
        <pc:chgData name="Jayme Vandenberg" userId="745fb935-2ebc-42e0-8dd4-682b5e942529" providerId="ADAL" clId="{56ABF2C3-F439-401D-A498-6BB8FFD4922C}" dt="2024-08-29T19:18:48.681" v="14" actId="207"/>
        <pc:sldMkLst>
          <pc:docMk/>
          <pc:sldMk cId="1891143064" sldId="288"/>
        </pc:sldMkLst>
        <pc:graphicFrameChg chg="modGraphic">
          <ac:chgData name="Jayme Vandenberg" userId="745fb935-2ebc-42e0-8dd4-682b5e942529" providerId="ADAL" clId="{56ABF2C3-F439-401D-A498-6BB8FFD4922C}" dt="2024-08-29T19:18:40.677" v="13" actId="207"/>
          <ac:graphicFrameMkLst>
            <pc:docMk/>
            <pc:sldMk cId="1891143064" sldId="288"/>
            <ac:graphicFrameMk id="6" creationId="{00000000-0000-0000-0000-000000000000}"/>
          </ac:graphicFrameMkLst>
        </pc:graphicFrameChg>
        <pc:graphicFrameChg chg="modGraphic">
          <ac:chgData name="Jayme Vandenberg" userId="745fb935-2ebc-42e0-8dd4-682b5e942529" providerId="ADAL" clId="{56ABF2C3-F439-401D-A498-6BB8FFD4922C}" dt="2024-08-29T19:18:48.681" v="14" actId="207"/>
          <ac:graphicFrameMkLst>
            <pc:docMk/>
            <pc:sldMk cId="1891143064" sldId="288"/>
            <ac:graphicFrameMk id="7" creationId="{27167884-2E41-553B-C708-E3C6CBB065DF}"/>
          </ac:graphicFrameMkLst>
        </pc:graphicFrameChg>
      </pc:sldChg>
      <pc:sldChg chg="modSp mod">
        <pc:chgData name="Jayme Vandenberg" userId="745fb935-2ebc-42e0-8dd4-682b5e942529" providerId="ADAL" clId="{56ABF2C3-F439-401D-A498-6BB8FFD4922C}" dt="2024-08-29T19:19:12.636" v="19" actId="207"/>
        <pc:sldMkLst>
          <pc:docMk/>
          <pc:sldMk cId="3473917628" sldId="291"/>
        </pc:sldMkLst>
        <pc:graphicFrameChg chg="modGraphic">
          <ac:chgData name="Jayme Vandenberg" userId="745fb935-2ebc-42e0-8dd4-682b5e942529" providerId="ADAL" clId="{56ABF2C3-F439-401D-A498-6BB8FFD4922C}" dt="2024-08-29T19:18:57.674" v="15" actId="207"/>
          <ac:graphicFrameMkLst>
            <pc:docMk/>
            <pc:sldMk cId="3473917628" sldId="291"/>
            <ac:graphicFrameMk id="5" creationId="{B337322D-23CE-57F4-279F-0CBE4CB24883}"/>
          </ac:graphicFrameMkLst>
        </pc:graphicFrameChg>
        <pc:graphicFrameChg chg="modGraphic">
          <ac:chgData name="Jayme Vandenberg" userId="745fb935-2ebc-42e0-8dd4-682b5e942529" providerId="ADAL" clId="{56ABF2C3-F439-401D-A498-6BB8FFD4922C}" dt="2024-08-29T19:19:12.636" v="19" actId="207"/>
          <ac:graphicFrameMkLst>
            <pc:docMk/>
            <pc:sldMk cId="3473917628" sldId="291"/>
            <ac:graphicFrameMk id="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3AD2D-CDDC-436A-9B0A-D2F61454438C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FE48D-905E-42E8-AB8E-3E33C6305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1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6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4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5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9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9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0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0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38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4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7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bllpartners.ca/node/92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9600" dirty="0"/>
            </a:br>
            <a:r>
              <a:rPr lang="en-US" sz="9600" dirty="0"/>
              <a:t>TITLE PAGE</a:t>
            </a:r>
            <a:br>
              <a:rPr lang="en-US" sz="9600" dirty="0"/>
            </a:br>
            <a:br>
              <a:rPr lang="en-US" sz="96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8053-AD59-4713-8972-E90524550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172" y="2028825"/>
            <a:ext cx="7626928" cy="39227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/>
              <a:t>Insert selling unit image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369FB-4B48-4180-87B6-F1171F1E1795}" type="datetime1">
              <a:rPr lang="en-US" smtClean="0"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5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E46D-F902-4578-9B99-4E13C4A6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Manitoba Forecast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57528-1371-4749-9E84-5E6CBF283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629799"/>
            <a:ext cx="7765337" cy="7960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Explain the logic used to calculate the MB anticipated volume provided on the "Item Performance - Canada" slide.</a:t>
            </a:r>
            <a:endParaRPr lang="en-US" sz="20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F92F4-533E-3BAE-2914-1C3B8054DA17}"/>
              </a:ext>
            </a:extLst>
          </p:cNvPr>
          <p:cNvSpPr txBox="1"/>
          <p:nvPr/>
        </p:nvSpPr>
        <p:spPr>
          <a:xfrm>
            <a:off x="702473" y="2782669"/>
            <a:ext cx="7319374" cy="677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Insert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67CB-6E3D-4224-B092-E4B42F1E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6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48361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Portfolio Item Ranking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7C89A2-E9DE-4795-82B7-F11B41E1C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523"/>
            <a:ext cx="7734300" cy="61039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2500" dirty="0"/>
              <a:t>List items, within the applied for brand, in descending order of brand share.</a:t>
            </a:r>
          </a:p>
          <a:p>
            <a:pPr marL="0" indent="0">
              <a:buNone/>
            </a:pPr>
            <a:r>
              <a:rPr lang="en-US" sz="2500" dirty="0"/>
              <a:t>Highlight the proposed item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84594"/>
              </p:ext>
            </p:extLst>
          </p:nvPr>
        </p:nvGraphicFramePr>
        <p:xfrm>
          <a:off x="571500" y="1586721"/>
          <a:ext cx="8001000" cy="48660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40909">
                  <a:extLst>
                    <a:ext uri="{9D8B030D-6E8A-4147-A177-3AD203B41FA5}">
                      <a16:colId xmlns:a16="http://schemas.microsoft.com/office/drawing/2014/main" val="1630093847"/>
                    </a:ext>
                  </a:extLst>
                </a:gridCol>
                <a:gridCol w="2055091">
                  <a:extLst>
                    <a:ext uri="{9D8B030D-6E8A-4147-A177-3AD203B41FA5}">
                      <a16:colId xmlns:a16="http://schemas.microsoft.com/office/drawing/2014/main" val="65681287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988050356"/>
                    </a:ext>
                  </a:extLst>
                </a:gridCol>
              </a:tblGrid>
              <a:tr h="45720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Item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Item Share of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Brand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(% of total $ sales)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Listed at MBLL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(Y or 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234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55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79000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4156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29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398"/>
            <a:ext cx="8229600" cy="110895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Marketing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2062-9A82-40B1-9141-805BF5EB2F70}" type="datetime1">
              <a:rPr lang="en-US" smtClean="0"/>
              <a:t>8/29/2024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0" y="2055778"/>
            <a:ext cx="8134350" cy="4665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/>
              <a:t>Include an itemized and detailed marketing plan, with timelines. </a:t>
            </a:r>
          </a:p>
          <a:p>
            <a:pPr algn="l"/>
            <a:endParaRPr lang="en-US" sz="2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Outline your Manitoba marketing plan. This may include such things as; sponsorships, events, festivals, social media, TV/radio, institutional ad (billboards, newspapers, flyers, etc.)                                                                          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Outline your Marketing Plan for Liquor Marts. All available programs can be found in the Marketing Program Guide. Please refer to our website for the guide.</a:t>
            </a:r>
          </a:p>
          <a:p>
            <a:pPr algn="l"/>
            <a:r>
              <a:rPr lang="en-US" sz="2000" dirty="0">
                <a:hlinkClick r:id="rId2"/>
              </a:rPr>
              <a:t>https://www.mbllpartners.ca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l"/>
            <a:r>
              <a:rPr lang="en-US" sz="2000" dirty="0"/>
              <a:t>E.g.: If your proposal includes LTO’s, outline the timing and respective discounts of each LTO. </a:t>
            </a:r>
          </a:p>
          <a:p>
            <a:pPr algn="l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3752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6378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Proposed Opportunity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3CA4-0D2E-415D-AA4E-C42BB77E02B9}" type="datetime1">
              <a:rPr lang="en-US" smtClean="0"/>
              <a:t>8/29/2024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88994"/>
              </p:ext>
            </p:extLst>
          </p:nvPr>
        </p:nvGraphicFramePr>
        <p:xfrm>
          <a:off x="533400" y="1102428"/>
          <a:ext cx="8077200" cy="51815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3675052138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4176200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Product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Information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5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/>
                        <a:t>Producer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559077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kern="1200" dirty="0"/>
                        <a:t>Country of Origin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445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Supplier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755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400" kern="1200" dirty="0"/>
                        <a:t>Agent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569409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kern="1200" dirty="0"/>
                        <a:t>Manitoba Representation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applicable, provide contact information:</a:t>
                      </a:r>
                    </a:p>
                    <a:p>
                      <a:pPr marL="0" lvl="0" algn="l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022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Item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0234780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Alcohol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12398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Item Retail Price (MB)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l" defTabSz="685800">
                        <a:buNone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668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Selling Unit Size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783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Selling Units per Case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606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Ship Point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617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Minimum Order Cases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2918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01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7468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Application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2" y="977106"/>
            <a:ext cx="8067675" cy="544195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GB" sz="2600" b="1" dirty="0"/>
              <a:t>Required</a:t>
            </a:r>
            <a:r>
              <a:rPr lang="en-GB" sz="2600" dirty="0"/>
              <a:t>:</a:t>
            </a:r>
            <a:endParaRPr lang="en-GB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Product Presentation – Template provided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Supplier Information Form (excel format only, no PDF)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Product Application Form (found on MBLL partners website) 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Digital Color Image of the selling unit (either PDF or JPEG format only)</a:t>
            </a:r>
            <a:endParaRPr lang="en-US" sz="2600" dirty="0">
              <a:cs typeface="Calibri"/>
            </a:endParaRPr>
          </a:p>
          <a:p>
            <a:pPr lvl="2"/>
            <a:r>
              <a:rPr lang="en-US" sz="1600" dirty="0"/>
              <a:t>Image for MBLL website (Bottle/can – 3” wide at 300 dpi or Case/package – 5” wide at 300 dpi). Image must be against a white background only. </a:t>
            </a:r>
            <a:endParaRPr lang="en-US" sz="1600" dirty="0">
              <a:cs typeface="Calibri"/>
            </a:endParaRPr>
          </a:p>
          <a:p>
            <a:pPr marL="457200" lvl="1" indent="0">
              <a:buNone/>
            </a:pPr>
            <a:endParaRPr lang="en-US" sz="2100" dirty="0">
              <a:ea typeface="Calibri" panose="020F0502020204030204"/>
              <a:cs typeface="Calibri" panose="020F0502020204030204"/>
            </a:endParaRPr>
          </a:p>
          <a:p>
            <a:r>
              <a:rPr lang="en-US" sz="2600" b="1" dirty="0"/>
              <a:t>Additional requirements if applicable:</a:t>
            </a:r>
            <a:endParaRPr lang="en-US" sz="2600" b="1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Letter of Authorization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Declaration of Origin (Imported products)</a:t>
            </a:r>
            <a:endParaRPr lang="en-US" sz="2600" dirty="0"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600" dirty="0"/>
              <a:t>Annual Declaration of Production (new suppliers claiming Micro status)</a:t>
            </a:r>
          </a:p>
          <a:p>
            <a:pPr marL="457200" lvl="1" indent="0">
              <a:buNone/>
            </a:pPr>
            <a:endParaRPr lang="en-US" sz="2600" b="1" dirty="0"/>
          </a:p>
          <a:p>
            <a:r>
              <a:rPr lang="en-US" sz="2600" b="1" dirty="0"/>
              <a:t>Listing Information:</a:t>
            </a:r>
            <a:endParaRPr lang="en-US" sz="2600" b="1" dirty="0">
              <a:cs typeface="Calibri"/>
            </a:endParaRPr>
          </a:p>
          <a:p>
            <a:pPr lvl="1"/>
            <a:r>
              <a:rPr lang="en-GB" sz="2600" dirty="0"/>
              <a:t>Review Social Responsibility Product Listing Guidelines prior to submission</a:t>
            </a:r>
            <a:endParaRPr lang="en-GB" sz="2600" dirty="0">
              <a:ea typeface="Calibri"/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1800" b="1" dirty="0"/>
              <a:t>Please note: </a:t>
            </a:r>
            <a:endParaRPr lang="en-GB" sz="1800" b="1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/>
              <a:t>File share transfers (E.g., We transfers) will not be accepted.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dirty="0"/>
              <a:t>Incomplete applications may not be considered for review.</a:t>
            </a:r>
          </a:p>
          <a:p>
            <a:pPr marL="0" indent="0">
              <a:buNone/>
            </a:pPr>
            <a:endParaRPr lang="en-US" sz="1300" dirty="0">
              <a:cs typeface="Calibri" panose="020F0502020204030204"/>
            </a:endParaRPr>
          </a:p>
          <a:p>
            <a:endParaRPr lang="en-US" sz="2400" dirty="0"/>
          </a:p>
          <a:p>
            <a:endParaRPr lang="en-US" sz="2400" dirty="0">
              <a:cs typeface="Calibri" panose="020F050202020403020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96565-D981-44D2-99F4-4225DC56F126}" type="datetime1">
              <a:rPr lang="en-US" smtClean="0"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36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Color Images of Product Labels</a:t>
            </a:r>
            <a:br>
              <a:rPr lang="en-US" sz="3600" b="1" dirty="0"/>
            </a:br>
            <a:r>
              <a:rPr lang="en-US" sz="2000" b="1" dirty="0"/>
              <a:t>(insert on next two slides)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8/29/2024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89EB7A-9F52-4904-8BAA-A76A3A629FD3}"/>
              </a:ext>
            </a:extLst>
          </p:cNvPr>
          <p:cNvSpPr txBox="1"/>
          <p:nvPr/>
        </p:nvSpPr>
        <p:spPr>
          <a:xfrm>
            <a:off x="628650" y="1908471"/>
            <a:ext cx="7505700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Labels are used to review the proposed item for: accurate product identification, Social Responsibility, and important Canadian Food Inspection Agency components. 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Without required labels, a product review is not possible.</a:t>
            </a:r>
          </a:p>
          <a:p>
            <a:endParaRPr lang="en-US" sz="2000" i="1" dirty="0"/>
          </a:p>
          <a:p>
            <a:endParaRPr lang="en-US" sz="2800" dirty="0"/>
          </a:p>
          <a:p>
            <a:endParaRPr lang="en-US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4696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08E-7775-45DA-8A1D-49D0312F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1. </a:t>
            </a:r>
            <a:r>
              <a:rPr lang="en-US" sz="2000" b="1" dirty="0">
                <a:latin typeface="+mn-lt"/>
              </a:rPr>
              <a:t>Image of front label </a:t>
            </a:r>
            <a:r>
              <a:rPr lang="en-US" sz="2000" dirty="0">
                <a:latin typeface="+mn-lt"/>
              </a:rPr>
              <a:t>– clear enough to review all label details (words and imagery)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7E8E6D-B2CC-4BC5-A96F-92F75A43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Insert front label here.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7202-7CA9-4061-9704-4EC1FF50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pPr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08E-7775-45DA-8A1D-49D0312F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+mn-lt"/>
              </a:rPr>
              <a:t>2. </a:t>
            </a:r>
            <a:r>
              <a:rPr lang="en-US" sz="2000" b="1" dirty="0">
                <a:latin typeface="+mn-lt"/>
              </a:rPr>
              <a:t>Image of back/side label </a:t>
            </a:r>
            <a:r>
              <a:rPr lang="en-US" sz="2000" dirty="0">
                <a:latin typeface="+mn-lt"/>
              </a:rPr>
              <a:t>– clear enough to review all label details (words and imagery)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7E8E6D-B2CC-4BC5-A96F-92F75A43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Insert back/side label here.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7202-7CA9-4061-9704-4EC1FF50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5ED50-24D2-4B15-941B-2E51A10DCC78}" type="datetime1">
              <a:rPr lang="en-US" smtClean="0"/>
              <a:pPr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015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4CE13-DA79-BE6D-E4FB-27F9F58C2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57672-B4A9-D976-CA51-12FBBF56A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Product</a:t>
            </a:r>
            <a:r>
              <a:rPr lang="en-US" sz="4000" dirty="0"/>
              <a:t> </a:t>
            </a:r>
            <a:r>
              <a:rPr lang="en-US" sz="3600" b="1" dirty="0"/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9FB79-9466-94F8-3894-6B52306A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1"/>
            <a:ext cx="7886700" cy="48053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>
              <a:highlight>
                <a:srgbClr val="FFFF00"/>
              </a:highlight>
              <a:cs typeface="Calibri"/>
            </a:endParaRPr>
          </a:p>
          <a:p>
            <a:pPr marL="0" indent="0">
              <a:buNone/>
            </a:pPr>
            <a:r>
              <a:rPr lang="en-US" sz="2000" b="1" dirty="0">
                <a:cs typeface="Calibri"/>
              </a:rPr>
              <a:t>Note: Provide compelling reasons to list your proposed item(s). Please be concise and specific. Insert slides as required.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  <a:p>
            <a:pPr marL="285750" indent="-285750"/>
            <a:r>
              <a:rPr lang="en-US" sz="2000" dirty="0">
                <a:cs typeface="Calibri" panose="020F0502020204030204"/>
              </a:rPr>
              <a:t>Examples:</a:t>
            </a:r>
            <a:endParaRPr lang="en-US" sz="2000" b="1" dirty="0"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Quality Designation</a:t>
            </a:r>
            <a:endParaRPr lang="en-US" sz="2000" b="1" dirty="0"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Certifications (e.g.: Organic, Fair Trade Certified, etc.)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Accolades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Innovative Packaging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Sustainability (egg: Packaging, Manufacturing, Infrastructure, and Green Initiatives)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2000" dirty="0">
                <a:cs typeface="Calibri" panose="020F0502020204030204"/>
              </a:rPr>
              <a:t>Relevant trends</a:t>
            </a:r>
          </a:p>
          <a:p>
            <a:pPr marL="0" indent="0">
              <a:buNone/>
            </a:pPr>
            <a:endParaRPr lang="en-US" sz="1600" dirty="0">
              <a:cs typeface="Calibri" panose="020F0502020204030204"/>
            </a:endParaRPr>
          </a:p>
          <a:p>
            <a:pPr marL="0" indent="0">
              <a:buNone/>
            </a:pPr>
            <a:endParaRPr lang="en-US" sz="1600" dirty="0">
              <a:cs typeface="Calibri" panose="020F0502020204030204"/>
            </a:endParaRPr>
          </a:p>
          <a:p>
            <a:pPr marL="342900" lvl="1" indent="0">
              <a:buNone/>
            </a:pPr>
            <a:endParaRPr lang="en-US" sz="2000" dirty="0">
              <a:cs typeface="Calibri" panose="020F0502020204030204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51F49-1A75-8CC2-CA02-A69C0DCC6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6AE97-21D1-4177-8BA8-E9E40470FA91}" type="datetime1">
              <a:rPr lang="en-US" smtClean="0"/>
              <a:t>8/29/2024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7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Brand Performance - Canada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8/29/2024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66741"/>
              </p:ext>
            </p:extLst>
          </p:nvPr>
        </p:nvGraphicFramePr>
        <p:xfrm>
          <a:off x="520411" y="860021"/>
          <a:ext cx="4693615" cy="51350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26806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556426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2010383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</a:tblGrid>
              <a:tr h="68876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Volume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Volume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+/- % over previous period</a:t>
                      </a:r>
                      <a:endParaRPr lang="en-US" sz="1400" b="1" i="0" u="none" strike="noStrike" noProof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ALTA.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SASK.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MAN.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18296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ONT.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QUE.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P.E.I.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b="1" dirty="0"/>
                        <a:t>Total 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1384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7167884-2E41-553B-C708-E3C6CBB06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395465"/>
              </p:ext>
            </p:extLst>
          </p:nvPr>
        </p:nvGraphicFramePr>
        <p:xfrm>
          <a:off x="5633190" y="1582220"/>
          <a:ext cx="3061007" cy="298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579">
                  <a:extLst>
                    <a:ext uri="{9D8B030D-6E8A-4147-A177-3AD203B41FA5}">
                      <a16:colId xmlns:a16="http://schemas.microsoft.com/office/drawing/2014/main" val="3793715826"/>
                    </a:ext>
                  </a:extLst>
                </a:gridCol>
                <a:gridCol w="1437428">
                  <a:extLst>
                    <a:ext uri="{9D8B030D-6E8A-4147-A177-3AD203B41FA5}">
                      <a16:colId xmlns:a16="http://schemas.microsoft.com/office/drawing/2014/main" val="3815234566"/>
                    </a:ext>
                  </a:extLst>
                </a:gridCol>
              </a:tblGrid>
              <a:tr h="3355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REQUIRED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748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Identify time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frame </a:t>
                      </a:r>
                      <a:r>
                        <a:rPr lang="en-US" sz="1600" b="1" dirty="0">
                          <a:latin typeface="+mn-lt"/>
                        </a:rPr>
                        <a:t>used 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 (12-month period preferred)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99493"/>
                  </a:ext>
                </a:extLst>
              </a:tr>
              <a:tr h="1252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MM/YYYY - MM/YYYY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6431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Check applicable sales volume measure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16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Wine &amp; Spirits: 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/>
                        <a:t>9 litre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32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Beer &amp; RTD: Hectolitres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244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143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8" y="122006"/>
            <a:ext cx="8229600" cy="61039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Item Performance - Canada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3361"/>
            <a:ext cx="2057400" cy="138115"/>
          </a:xfrm>
        </p:spPr>
        <p:txBody>
          <a:bodyPr/>
          <a:lstStyle/>
          <a:p>
            <a:fld id="{4096D104-20D9-4B37-AA0F-6F624196260B}" type="datetime1">
              <a:rPr lang="en-US" smtClean="0"/>
              <a:t>8/29/2024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94426"/>
              </p:ext>
            </p:extLst>
          </p:nvPr>
        </p:nvGraphicFramePr>
        <p:xfrm>
          <a:off x="232317" y="886981"/>
          <a:ext cx="5760307" cy="56657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0077">
                  <a:extLst>
                    <a:ext uri="{9D8B030D-6E8A-4147-A177-3AD203B41FA5}">
                      <a16:colId xmlns:a16="http://schemas.microsoft.com/office/drawing/2014/main" val="1447447266"/>
                    </a:ext>
                  </a:extLst>
                </a:gridCol>
                <a:gridCol w="1304270">
                  <a:extLst>
                    <a:ext uri="{9D8B030D-6E8A-4147-A177-3AD203B41FA5}">
                      <a16:colId xmlns:a16="http://schemas.microsoft.com/office/drawing/2014/main" val="1053812691"/>
                    </a:ext>
                  </a:extLst>
                </a:gridCol>
                <a:gridCol w="1374842">
                  <a:extLst>
                    <a:ext uri="{9D8B030D-6E8A-4147-A177-3AD203B41FA5}">
                      <a16:colId xmlns:a16="http://schemas.microsoft.com/office/drawing/2014/main" val="362179679"/>
                    </a:ext>
                  </a:extLst>
                </a:gridCol>
                <a:gridCol w="1641118">
                  <a:extLst>
                    <a:ext uri="{9D8B030D-6E8A-4147-A177-3AD203B41FA5}">
                      <a16:colId xmlns:a16="http://schemas.microsoft.com/office/drawing/2014/main" val="1618635659"/>
                    </a:ext>
                  </a:extLst>
                </a:gridCol>
              </a:tblGrid>
              <a:tr h="3437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Volume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Sales Volume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+/- %  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over previous period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9485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B.C.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17643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ALTA. (MSRP)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5283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SASK. (MSRP)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0861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MAN.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Proposed Retail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Anticipated 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18296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ONT.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7412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QUE.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35719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29951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452944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P.E.I.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2527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dirty="0"/>
                        <a:t>N.L.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20102"/>
                  </a:ext>
                </a:extLst>
              </a:tr>
              <a:tr h="383697">
                <a:tc>
                  <a:txBody>
                    <a:bodyPr/>
                    <a:lstStyle/>
                    <a:p>
                      <a:r>
                        <a:rPr lang="en-US" b="1" dirty="0"/>
                        <a:t>Total 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51384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37322D-23CE-57F4-279F-0CBE4CB248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83925"/>
              </p:ext>
            </p:extLst>
          </p:nvPr>
        </p:nvGraphicFramePr>
        <p:xfrm>
          <a:off x="6147881" y="1736333"/>
          <a:ext cx="2905752" cy="298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881">
                  <a:extLst>
                    <a:ext uri="{9D8B030D-6E8A-4147-A177-3AD203B41FA5}">
                      <a16:colId xmlns:a16="http://schemas.microsoft.com/office/drawing/2014/main" val="3793715826"/>
                    </a:ext>
                  </a:extLst>
                </a:gridCol>
                <a:gridCol w="1329871">
                  <a:extLst>
                    <a:ext uri="{9D8B030D-6E8A-4147-A177-3AD203B41FA5}">
                      <a16:colId xmlns:a16="http://schemas.microsoft.com/office/drawing/2014/main" val="3815234566"/>
                    </a:ext>
                  </a:extLst>
                </a:gridCol>
              </a:tblGrid>
              <a:tr h="3355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REQUIRED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748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Identify time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frame </a:t>
                      </a:r>
                      <a:r>
                        <a:rPr lang="en-US" sz="1600" b="1" dirty="0">
                          <a:latin typeface="+mn-lt"/>
                        </a:rPr>
                        <a:t>used </a:t>
                      </a:r>
                    </a:p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 (12-month period preferred)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199493"/>
                  </a:ext>
                </a:extLst>
              </a:tr>
              <a:tr h="12521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MM/YYYY - MM/YYYY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6431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Check applicable sales volume measure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16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Wine &amp; Spirits: 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/>
                        <a:t>9 litre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32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Beer &amp; RTD: Hectolitres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244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9176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Product Presentation  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Proposed Opportunity&amp;quot;&quot;/&gt;&lt;property id=&quot;20307&quot; value=&quot;257&quot;/&gt;&lt;/object&gt;&lt;object type=&quot;3&quot; unique_id=&quot;10005&quot;&gt;&lt;property id=&quot;20148&quot; value=&quot;5&quot;/&gt;&lt;property id=&quot;20300&quot; value=&quot;Slide 4 - &amp;quot;Market Insights&amp;quot;&quot;/&gt;&lt;property id=&quot;20307&quot; value=&quot;266&quot;/&gt;&lt;/object&gt;&lt;object type=&quot;3&quot; unique_id=&quot;10006&quot;&gt;&lt;property id=&quot;20148&quot; value=&quot;5&quot;/&gt;&lt;property id=&quot;20300&quot; value=&quot;Slide 5 - &amp;quot;Brand Performance - Canada&amp;quot;&quot;/&gt;&lt;property id=&quot;20307&quot; value=&quot;265&quot;/&gt;&lt;/object&gt;&lt;object type=&quot;3&quot; unique_id=&quot;10008&quot;&gt;&lt;property id=&quot;20148&quot; value=&quot;5&quot;/&gt;&lt;property id=&quot;20300&quot; value=&quot;Slide 3 - &amp;quot;Product Differentiation&amp;quot;&quot;/&gt;&lt;property id=&quot;20307&quot; value=&quot;260&quot;/&gt;&lt;/object&gt;&lt;object type=&quot;3&quot; unique_id=&quot;10009&quot;&gt;&lt;property id=&quot;20148&quot; value=&quot;5&quot;/&gt;&lt;property id=&quot;20300&quot; value=&quot;Slide 9 - &amp;quot;Marketing Support&amp;quot;&quot;/&gt;&lt;property id=&quot;20307&quot; value=&quot;261&quot;/&gt;&lt;/object&gt;&lt;object type=&quot;3&quot; unique_id=&quot;10010&quot;&gt;&lt;property id=&quot;20148&quot; value=&quot;5&quot;/&gt;&lt;property id=&quot;20300&quot; value=&quot;Slide 10 - &amp;quot;Application Checklist&amp;quot;&quot;/&gt;&lt;property id=&quot;20307&quot; value=&quot;262&quot;/&gt;&lt;/object&gt;&lt;object type=&quot;3&quot; unique_id=&quot;10101&quot;&gt;&lt;property id=&quot;20148&quot; value=&quot;5&quot;/&gt;&lt;property id=&quot;20300&quot; value=&quot;Slide 6 - &amp;quot;Brand Performance - International&amp;quot;&quot;/&gt;&lt;property id=&quot;20307&quot; value=&quot;271&quot;/&gt;&lt;/object&gt;&lt;object type=&quot;3&quot; unique_id=&quot;10102&quot;&gt;&lt;property id=&quot;20148&quot; value=&quot;5&quot;/&gt;&lt;property id=&quot;20300&quot; value=&quot;Slide 7 - &amp;quot;Item Performance - &amp;amp;#x09;Canada&amp;quot;&quot;/&gt;&lt;property id=&quot;20307&quot; value=&quot;272&quot;/&gt;&lt;/object&gt;&lt;object type=&quot;3&quot; unique_id=&quot;10103&quot;&gt;&lt;property id=&quot;20148&quot; value=&quot;5&quot;/&gt;&lt;property id=&quot;20300&quot; value=&quot;Slide 8 - &amp;quot;Item Performance - &amp;amp;#x09;International&amp;quot;&quot;/&gt;&lt;property id=&quot;20307&quot; value=&quot;273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F6D0C57796DD40B6471A0341CE9A01" ma:contentTypeVersion="5" ma:contentTypeDescription="Create a new document." ma:contentTypeScope="" ma:versionID="ddb78574b6f6fbcb149610a9a13ba7cf">
  <xsd:schema xmlns:xsd="http://www.w3.org/2001/XMLSchema" xmlns:xs="http://www.w3.org/2001/XMLSchema" xmlns:p="http://schemas.microsoft.com/office/2006/metadata/properties" xmlns:ns2="f6c07540-635d-46bb-be36-4a1ecc8908dc" xmlns:ns3="6b09a28d-6c54-41c7-a764-7bec46ddc650" targetNamespace="http://schemas.microsoft.com/office/2006/metadata/properties" ma:root="true" ma:fieldsID="32b3d74750fa917afb5b0edc74ace70e" ns2:_="" ns3:_="">
    <xsd:import namespace="f6c07540-635d-46bb-be36-4a1ecc8908dc"/>
    <xsd:import namespace="6b09a28d-6c54-41c7-a764-7bec46ddc6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07540-635d-46bb-be36-4a1ecc8908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9a28d-6c54-41c7-a764-7bec46ddc65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45C80E-7B0A-4E72-983E-61B2AEC5E6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53646A-14EC-4037-BA8F-FCE7C9A65C6E}">
  <ds:schemaRefs>
    <ds:schemaRef ds:uri="6b09a28d-6c54-41c7-a764-7bec46ddc650"/>
    <ds:schemaRef ds:uri="f6c07540-635d-46bb-be36-4a1ecc8908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510C8A3-90FD-4F74-8799-0BAB2F3E2544}">
  <ds:schemaRefs>
    <ds:schemaRef ds:uri="http://schemas.microsoft.com/office/infopath/2007/PartnerControls"/>
    <ds:schemaRef ds:uri="f6c07540-635d-46bb-be36-4a1ecc8908dc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6b09a28d-6c54-41c7-a764-7bec46ddc650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727</Words>
  <Application>Microsoft Office PowerPoint</Application>
  <PresentationFormat>On-screen Show (4:3)</PresentationFormat>
  <Paragraphs>148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Wingdings</vt:lpstr>
      <vt:lpstr>Office Theme</vt:lpstr>
      <vt:lpstr> TITLE PAGE  </vt:lpstr>
      <vt:lpstr>Proposed Opportunity</vt:lpstr>
      <vt:lpstr>Application Checklist</vt:lpstr>
      <vt:lpstr>Color Images of Product Labels (insert on next two slides)</vt:lpstr>
      <vt:lpstr>1. Image of front label – clear enough to review all label details (words and imagery)</vt:lpstr>
      <vt:lpstr>2. Image of back/side label – clear enough to review all label details (words and imagery)</vt:lpstr>
      <vt:lpstr>Product Information</vt:lpstr>
      <vt:lpstr>Brand Performance - Canada</vt:lpstr>
      <vt:lpstr>Item Performance - Canada</vt:lpstr>
      <vt:lpstr>Manitoba Forecast Estimate</vt:lpstr>
      <vt:lpstr>Brand Portfolio Item Ranking</vt:lpstr>
      <vt:lpstr>Marketing Support</vt:lpstr>
    </vt:vector>
  </TitlesOfParts>
  <Company>Manitoba Liquor &amp; Lotteries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Nevraumont</dc:creator>
  <cp:lastModifiedBy>Jayme Vandenberg</cp:lastModifiedBy>
  <cp:revision>2</cp:revision>
  <cp:lastPrinted>2018-09-05T17:35:50Z</cp:lastPrinted>
  <dcterms:created xsi:type="dcterms:W3CDTF">2018-08-07T20:59:49Z</dcterms:created>
  <dcterms:modified xsi:type="dcterms:W3CDTF">2024-08-29T19:20:24Z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0x010100EDF6D0C57796DD40B6471A0341CE9A01</vt:lpwstr>
  </property>
</Properties>
</file>